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08" r:id="rId1"/>
  </p:sldMasterIdLst>
  <p:notesMasterIdLst>
    <p:notesMasterId r:id="rId48"/>
  </p:notesMasterIdLst>
  <p:sldIdLst>
    <p:sldId id="256" r:id="rId2"/>
    <p:sldId id="320" r:id="rId3"/>
    <p:sldId id="257" r:id="rId4"/>
    <p:sldId id="275" r:id="rId5"/>
    <p:sldId id="276" r:id="rId6"/>
    <p:sldId id="277" r:id="rId7"/>
    <p:sldId id="278" r:id="rId8"/>
    <p:sldId id="318" r:id="rId9"/>
    <p:sldId id="317" r:id="rId10"/>
    <p:sldId id="280" r:id="rId11"/>
    <p:sldId id="282" r:id="rId12"/>
    <p:sldId id="283" r:id="rId13"/>
    <p:sldId id="281" r:id="rId14"/>
    <p:sldId id="319" r:id="rId15"/>
    <p:sldId id="284" r:id="rId16"/>
    <p:sldId id="322" r:id="rId17"/>
    <p:sldId id="323" r:id="rId18"/>
    <p:sldId id="321" r:id="rId19"/>
    <p:sldId id="285" r:id="rId20"/>
    <p:sldId id="324" r:id="rId21"/>
    <p:sldId id="325" r:id="rId22"/>
    <p:sldId id="288" r:id="rId23"/>
    <p:sldId id="289" r:id="rId24"/>
    <p:sldId id="290" r:id="rId25"/>
    <p:sldId id="329" r:id="rId26"/>
    <p:sldId id="330" r:id="rId27"/>
    <p:sldId id="291" r:id="rId28"/>
    <p:sldId id="294" r:id="rId29"/>
    <p:sldId id="326" r:id="rId30"/>
    <p:sldId id="327" r:id="rId31"/>
    <p:sldId id="328" r:id="rId32"/>
    <p:sldId id="299" r:id="rId33"/>
    <p:sldId id="301" r:id="rId34"/>
    <p:sldId id="302" r:id="rId35"/>
    <p:sldId id="300" r:id="rId36"/>
    <p:sldId id="303" r:id="rId37"/>
    <p:sldId id="304" r:id="rId38"/>
    <p:sldId id="310" r:id="rId39"/>
    <p:sldId id="306" r:id="rId40"/>
    <p:sldId id="307" r:id="rId41"/>
    <p:sldId id="308" r:id="rId42"/>
    <p:sldId id="309" r:id="rId43"/>
    <p:sldId id="313" r:id="rId44"/>
    <p:sldId id="314" r:id="rId45"/>
    <p:sldId id="315" r:id="rId46"/>
    <p:sldId id="316" r:id="rId47"/>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644" y="-90"/>
      </p:cViewPr>
      <p:guideLst>
        <p:guide orient="horz" pos="2160"/>
        <p:guide pos="2880"/>
      </p:guideLst>
    </p:cSldViewPr>
  </p:slideViewPr>
  <p:notesTextViewPr>
    <p:cViewPr>
      <p:scale>
        <a:sx n="100" d="100"/>
        <a:sy n="100" d="100"/>
      </p:scale>
      <p:origin x="0" y="0"/>
    </p:cViewPr>
  </p:notesTextViewPr>
  <p:sorterViewPr>
    <p:cViewPr>
      <p:scale>
        <a:sx n="90" d="100"/>
        <a:sy n="90" d="100"/>
      </p:scale>
      <p:origin x="0" y="0"/>
    </p:cViewPr>
  </p:sorter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5BE34D61-4B1F-4C1F-9CA6-45A53BFDA857}" type="datetimeFigureOut">
              <a:rPr lang="en-AU" smtClean="0"/>
              <a:pPr/>
              <a:t>21/06/2012</a:t>
            </a:fld>
            <a:endParaRPr lang="en-AU"/>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0D12634-C6E2-4B3B-B475-DAC86C1270F5}" type="slidenum">
              <a:rPr lang="en-AU" smtClean="0"/>
              <a:pPr/>
              <a:t>‹#›</a:t>
            </a:fld>
            <a:endParaRPr lang="en-AU"/>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7"/>
          <p:cNvSpPr>
            <a:spLocks noGrp="1" noChangeArrowheads="1"/>
          </p:cNvSpPr>
          <p:nvPr>
            <p:ph type="sldNum" sz="quarter" idx="5"/>
          </p:nvPr>
        </p:nvSpPr>
        <p:spPr bwMode="auto">
          <a:noFill/>
          <a:ln>
            <a:miter lim="800000"/>
            <a:headEnd/>
            <a:tailEnd/>
          </a:ln>
        </p:spPr>
        <p:txBody>
          <a:bodyPr wrap="square" numCol="1" anchorCtr="0" compatLnSpc="1">
            <a:prstTxWarp prst="textNoShape">
              <a:avLst/>
            </a:prstTxWarp>
          </a:bodyPr>
          <a:lstStyle/>
          <a:p>
            <a:fld id="{3EF59375-3FC0-4B0C-9C06-01B031D701FC}" type="slidenum">
              <a:rPr lang="en-US" smtClean="0"/>
              <a:pPr/>
              <a:t>11</a:t>
            </a:fld>
            <a:endParaRPr lang="en-US" smtClean="0"/>
          </a:p>
        </p:txBody>
      </p:sp>
      <p:sp>
        <p:nvSpPr>
          <p:cNvPr id="57347" name="Rectangle 2"/>
          <p:cNvSpPr>
            <a:spLocks noGrp="1" noRot="1" noChangeAspect="1" noChangeArrowheads="1" noTextEdit="1"/>
          </p:cNvSpPr>
          <p:nvPr>
            <p:ph type="sldImg"/>
          </p:nvPr>
        </p:nvSpPr>
        <p:spPr bwMode="auto">
          <a:noFill/>
          <a:ln>
            <a:solidFill>
              <a:srgbClr val="000000"/>
            </a:solidFill>
            <a:miter lim="800000"/>
            <a:headEnd/>
            <a:tailEnd/>
          </a:ln>
        </p:spPr>
      </p:sp>
      <p:sp>
        <p:nvSpPr>
          <p:cNvPr id="57348" name="Rectangle 3"/>
          <p:cNvSpPr>
            <a:spLocks noGrp="1" noChangeArrowheads="1"/>
          </p:cNvSpPr>
          <p:nvPr>
            <p:ph type="body" idx="1"/>
          </p:nvPr>
        </p:nvSpPr>
        <p:spPr bwMode="auto">
          <a:noFill/>
        </p:spPr>
        <p:txBody>
          <a:bodyPr wrap="square" numCol="1" anchor="t" anchorCtr="0" compatLnSpc="1">
            <a:prstTxWarp prst="textNoShape">
              <a:avLst/>
            </a:prstTxWarp>
          </a:bodyPr>
          <a:lstStyle/>
          <a:p>
            <a:pPr eaLnBrk="1" hangingPunct="1">
              <a:spcBef>
                <a:spcPct val="0"/>
              </a:spcBef>
            </a:pPr>
            <a:r>
              <a:rPr lang="en-US" smtClean="0"/>
              <a:t>Orange handout page 7</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Rectangle 7"/>
          <p:cNvSpPr>
            <a:spLocks noGrp="1" noChangeArrowheads="1"/>
          </p:cNvSpPr>
          <p:nvPr>
            <p:ph type="sldNum" sz="quarter" idx="5"/>
          </p:nvPr>
        </p:nvSpPr>
        <p:spPr>
          <a:noFill/>
        </p:spPr>
        <p:txBody>
          <a:bodyPr/>
          <a:lstStyle/>
          <a:p>
            <a:fld id="{4EDE2FA0-CF99-4150-A4E6-62EC43574FD0}" type="slidenum">
              <a:rPr lang="en-US"/>
              <a:pPr/>
              <a:t>32</a:t>
            </a:fld>
            <a:endParaRPr lang="en-US"/>
          </a:p>
        </p:txBody>
      </p:sp>
      <p:sp>
        <p:nvSpPr>
          <p:cNvPr id="10243" name="Rectangle 2"/>
          <p:cNvSpPr>
            <a:spLocks noGrp="1" noRot="1" noChangeAspect="1" noChangeArrowheads="1" noTextEdit="1"/>
          </p:cNvSpPr>
          <p:nvPr>
            <p:ph type="sldImg"/>
          </p:nvPr>
        </p:nvSpPr>
        <p:spPr>
          <a:ln/>
        </p:spPr>
      </p:sp>
      <p:sp>
        <p:nvSpPr>
          <p:cNvPr id="10244"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6DEB8069-7314-451D-B2F2-BDF2F3C795E7}" type="slidenum">
              <a:rPr lang="en-US"/>
              <a:pPr/>
              <a:t>33</a:t>
            </a:fld>
            <a:endParaRPr 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7"/>
          <p:cNvSpPr>
            <a:spLocks noGrp="1" noChangeArrowheads="1"/>
          </p:cNvSpPr>
          <p:nvPr>
            <p:ph type="sldNum" sz="quarter" idx="5"/>
          </p:nvPr>
        </p:nvSpPr>
        <p:spPr>
          <a:noFill/>
        </p:spPr>
        <p:txBody>
          <a:bodyPr/>
          <a:lstStyle/>
          <a:p>
            <a:fld id="{72AD2C43-A0F5-45A8-8C77-26F6B7DD384D}" type="slidenum">
              <a:rPr lang="en-US"/>
              <a:pPr/>
              <a:t>35</a:t>
            </a:fld>
            <a:endParaRPr lang="en-US"/>
          </a:p>
        </p:txBody>
      </p:sp>
      <p:sp>
        <p:nvSpPr>
          <p:cNvPr id="11267" name="Rectangle 2"/>
          <p:cNvSpPr>
            <a:spLocks noGrp="1" noRot="1" noChangeAspect="1" noChangeArrowheads="1" noTextEdit="1"/>
          </p:cNvSpPr>
          <p:nvPr>
            <p:ph type="sldImg"/>
          </p:nvPr>
        </p:nvSpPr>
        <p:spPr>
          <a:ln/>
        </p:spPr>
      </p:sp>
      <p:sp>
        <p:nvSpPr>
          <p:cNvPr id="11268"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7"/>
          <p:cNvSpPr>
            <a:spLocks noGrp="1" noChangeArrowheads="1"/>
          </p:cNvSpPr>
          <p:nvPr>
            <p:ph type="sldNum" sz="quarter" idx="5"/>
          </p:nvPr>
        </p:nvSpPr>
        <p:spPr>
          <a:noFill/>
        </p:spPr>
        <p:txBody>
          <a:bodyPr/>
          <a:lstStyle/>
          <a:p>
            <a:fld id="{6DEB8069-7314-451D-B2F2-BDF2F3C795E7}" type="slidenum">
              <a:rPr lang="en-US"/>
              <a:pPr/>
              <a:t>37</a:t>
            </a:fld>
            <a:endParaRPr lang="en-US"/>
          </a:p>
        </p:txBody>
      </p:sp>
      <p:sp>
        <p:nvSpPr>
          <p:cNvPr id="13315" name="Rectangle 2"/>
          <p:cNvSpPr>
            <a:spLocks noGrp="1" noRot="1" noChangeAspect="1" noChangeArrowheads="1" noTextEdit="1"/>
          </p:cNvSpPr>
          <p:nvPr>
            <p:ph type="sldImg"/>
          </p:nvPr>
        </p:nvSpPr>
        <p:spPr>
          <a:ln/>
        </p:spPr>
      </p:sp>
      <p:sp>
        <p:nvSpPr>
          <p:cNvPr id="13316" name="Rectangle 3"/>
          <p:cNvSpPr>
            <a:spLocks noGrp="1" noChangeArrowheads="1"/>
          </p:cNvSpPr>
          <p:nvPr>
            <p:ph type="body" idx="1"/>
          </p:nvPr>
        </p:nvSpPr>
        <p:spPr>
          <a:noFill/>
          <a:ln/>
        </p:spPr>
        <p:txBody>
          <a:bodyPr/>
          <a:lstStyle/>
          <a:p>
            <a:pPr eaLnBrk="1" hangingPunct="1"/>
            <a:endParaRPr lang="en-GB" smtClean="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7" name="Rectangle 6"/>
          <p:cNvSpPr/>
          <p:nvPr/>
        </p:nvSpPr>
        <p:spPr bwMode="white">
          <a:xfrm>
            <a:off x="0" y="5971032"/>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9144" y="6053328"/>
            <a:ext cx="2249424"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Rectangle 10"/>
          <p:cNvSpPr/>
          <p:nvPr/>
        </p:nvSpPr>
        <p:spPr>
          <a:xfrm>
            <a:off x="2359152" y="6044184"/>
            <a:ext cx="6784848"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2362200" y="4038600"/>
            <a:ext cx="6477000" cy="1828800"/>
          </a:xfrm>
        </p:spPr>
        <p:txBody>
          <a:bodyPr anchor="b"/>
          <a:lstStyle>
            <a:lvl1pPr>
              <a:defRPr cap="all" baseline="0"/>
            </a:lvl1pPr>
          </a:lstStyle>
          <a:p>
            <a:r>
              <a:rPr kumimoji="0" lang="en-US" smtClean="0"/>
              <a:t>Click to edit Master title style</a:t>
            </a:r>
            <a:endParaRPr kumimoji="0" lang="en-US"/>
          </a:p>
        </p:txBody>
      </p:sp>
      <p:sp>
        <p:nvSpPr>
          <p:cNvPr id="9" name="Subtitle 8"/>
          <p:cNvSpPr>
            <a:spLocks noGrp="1"/>
          </p:cNvSpPr>
          <p:nvPr>
            <p:ph type="subTitle" idx="1"/>
          </p:nvPr>
        </p:nvSpPr>
        <p:spPr>
          <a:xfrm>
            <a:off x="2362200" y="6050037"/>
            <a:ext cx="6705600" cy="685800"/>
          </a:xfrm>
        </p:spPr>
        <p:txBody>
          <a:bodyPr anchor="ctr">
            <a:normAutofit/>
          </a:bodyPr>
          <a:lstStyle>
            <a:lvl1pPr marL="0" indent="0" algn="l">
              <a:buNone/>
              <a:defRPr sz="2600">
                <a:solidFill>
                  <a:srgbClr val="FFFFFF"/>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76200" y="6068699"/>
            <a:ext cx="2057400" cy="685800"/>
          </a:xfrm>
        </p:spPr>
        <p:txBody>
          <a:bodyPr>
            <a:noAutofit/>
          </a:bodyPr>
          <a:lstStyle>
            <a:lvl1pPr algn="ctr">
              <a:defRPr sz="2000">
                <a:solidFill>
                  <a:srgbClr val="FFFFFF"/>
                </a:solidFill>
              </a:defRPr>
            </a:lvl1pPr>
          </a:lstStyle>
          <a:p>
            <a:fld id="{9B6AF46B-EF27-480D-BC4A-40FEEE5C7B86}" type="datetimeFigureOut">
              <a:rPr lang="en-AU" smtClean="0"/>
              <a:pPr/>
              <a:t>21/06/2012</a:t>
            </a:fld>
            <a:endParaRPr lang="en-AU"/>
          </a:p>
        </p:txBody>
      </p:sp>
      <p:sp>
        <p:nvSpPr>
          <p:cNvPr id="17" name="Footer Placeholder 16"/>
          <p:cNvSpPr>
            <a:spLocks noGrp="1"/>
          </p:cNvSpPr>
          <p:nvPr>
            <p:ph type="ftr" sz="quarter" idx="11"/>
          </p:nvPr>
        </p:nvSpPr>
        <p:spPr>
          <a:xfrm>
            <a:off x="2085393" y="236538"/>
            <a:ext cx="5867400" cy="365125"/>
          </a:xfrm>
        </p:spPr>
        <p:txBody>
          <a:bodyPr/>
          <a:lstStyle>
            <a:lvl1pPr algn="r">
              <a:defRPr>
                <a:solidFill>
                  <a:schemeClr val="tx2"/>
                </a:solidFill>
              </a:defRPr>
            </a:lvl1pPr>
          </a:lstStyle>
          <a:p>
            <a:endParaRPr lang="en-AU"/>
          </a:p>
        </p:txBody>
      </p:sp>
      <p:sp>
        <p:nvSpPr>
          <p:cNvPr id="29" name="Slide Number Placeholder 28"/>
          <p:cNvSpPr>
            <a:spLocks noGrp="1"/>
          </p:cNvSpPr>
          <p:nvPr>
            <p:ph type="sldNum" sz="quarter" idx="12"/>
          </p:nvPr>
        </p:nvSpPr>
        <p:spPr>
          <a:xfrm>
            <a:off x="8001000" y="228600"/>
            <a:ext cx="838200" cy="381000"/>
          </a:xfrm>
        </p:spPr>
        <p:txBody>
          <a:bodyPr/>
          <a:lstStyle>
            <a:lvl1pPr>
              <a:defRPr>
                <a:solidFill>
                  <a:schemeClr val="tx2"/>
                </a:solidFill>
              </a:defRPr>
            </a:lvl1pPr>
          </a:lstStyle>
          <a:p>
            <a:fld id="{2F75714C-E2DB-4CC5-BD45-45D4AA12CFEB}" type="slidenum">
              <a:rPr lang="en-AU" smtClean="0"/>
              <a:pPr/>
              <a:t>‹#›</a:t>
            </a:fld>
            <a:endParaRPr lang="en-AU"/>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9B6AF46B-EF27-480D-BC4A-40FEEE5C7B86}" type="datetimeFigureOut">
              <a:rPr lang="en-AU" smtClean="0"/>
              <a:pPr/>
              <a:t>21/06/2012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p>
            <a:fld id="{2F75714C-E2DB-4CC5-BD45-45D4AA12CFEB}"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1"/>
      </p:bgRef>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53200" y="609600"/>
            <a:ext cx="2057400" cy="55165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609600"/>
            <a:ext cx="5562600" cy="5516564"/>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6553200" y="6248402"/>
            <a:ext cx="2209800" cy="365125"/>
          </a:xfrm>
        </p:spPr>
        <p:txBody>
          <a:bodyPr/>
          <a:lstStyle/>
          <a:p>
            <a:fld id="{9B6AF46B-EF27-480D-BC4A-40FEEE5C7B86}" type="datetimeFigureOut">
              <a:rPr lang="en-AU" smtClean="0"/>
              <a:pPr/>
              <a:t>21/06/2012</a:t>
            </a:fld>
            <a:endParaRPr lang="en-AU"/>
          </a:p>
        </p:txBody>
      </p:sp>
      <p:sp>
        <p:nvSpPr>
          <p:cNvPr id="5" name="Footer Placeholder 4"/>
          <p:cNvSpPr>
            <a:spLocks noGrp="1"/>
          </p:cNvSpPr>
          <p:nvPr>
            <p:ph type="ftr" sz="quarter" idx="11"/>
          </p:nvPr>
        </p:nvSpPr>
        <p:spPr>
          <a:xfrm>
            <a:off x="457201" y="6248207"/>
            <a:ext cx="5573483" cy="365125"/>
          </a:xfrm>
        </p:spPr>
        <p:txBody>
          <a:bodyPr/>
          <a:lstStyle/>
          <a:p>
            <a:endParaRPr lang="en-AU"/>
          </a:p>
        </p:txBody>
      </p:sp>
      <p:sp>
        <p:nvSpPr>
          <p:cNvPr id="7" name="Rectangle 6"/>
          <p:cNvSpPr/>
          <p:nvPr/>
        </p:nvSpPr>
        <p:spPr bwMode="white">
          <a:xfrm>
            <a:off x="6096318" y="0"/>
            <a:ext cx="320040" cy="6858000"/>
          </a:xfrm>
          <a:prstGeom prst="rect">
            <a:avLst/>
          </a:prstGeom>
          <a:solidFill>
            <a:srgbClr val="FFFFFF"/>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8" name="Rectangle 7"/>
          <p:cNvSpPr/>
          <p:nvPr/>
        </p:nvSpPr>
        <p:spPr>
          <a:xfrm>
            <a:off x="6142038" y="609600"/>
            <a:ext cx="228600" cy="6248400"/>
          </a:xfrm>
          <a:prstGeom prst="rect">
            <a:avLst/>
          </a:prstGeom>
          <a:solidFill>
            <a:schemeClr val="accent1"/>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9" name="Rectangle 8"/>
          <p:cNvSpPr/>
          <p:nvPr/>
        </p:nvSpPr>
        <p:spPr>
          <a:xfrm>
            <a:off x="6142038" y="0"/>
            <a:ext cx="228600" cy="533400"/>
          </a:xfrm>
          <a:prstGeom prst="rect">
            <a:avLst/>
          </a:prstGeom>
          <a:solidFill>
            <a:schemeClr val="accent2"/>
          </a:solidFill>
          <a:ln w="19050" cap="flat" cmpd="sng" algn="ctr">
            <a:noFill/>
            <a:prstDash val="solid"/>
          </a:ln>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6" name="Slide Number Placeholder 5"/>
          <p:cNvSpPr>
            <a:spLocks noGrp="1"/>
          </p:cNvSpPr>
          <p:nvPr>
            <p:ph type="sldNum" sz="quarter" idx="12"/>
          </p:nvPr>
        </p:nvSpPr>
        <p:spPr>
          <a:xfrm rot="5400000">
            <a:off x="5989638" y="144462"/>
            <a:ext cx="533400" cy="244476"/>
          </a:xfrm>
        </p:spPr>
        <p:txBody>
          <a:bodyPr/>
          <a:lstStyle/>
          <a:p>
            <a:fld id="{2F75714C-E2DB-4CC5-BD45-45D4AA12CFEB}" type="slidenum">
              <a:rPr lang="en-AU" smtClean="0"/>
              <a:pPr/>
              <a:t>‹#›</a:t>
            </a:fld>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12648" y="228600"/>
            <a:ext cx="8153400" cy="990600"/>
          </a:xfrm>
        </p:spPr>
        <p:txBody>
          <a:body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9B6AF46B-EF27-480D-BC4A-40FEEE5C7B86}" type="datetimeFigureOut">
              <a:rPr lang="en-AU" smtClean="0"/>
              <a:pPr/>
              <a:t>21/06/2012</a:t>
            </a:fld>
            <a:endParaRPr lang="en-AU"/>
          </a:p>
        </p:txBody>
      </p:sp>
      <p:sp>
        <p:nvSpPr>
          <p:cNvPr id="5" name="Footer Placeholder 4"/>
          <p:cNvSpPr>
            <a:spLocks noGrp="1"/>
          </p:cNvSpPr>
          <p:nvPr>
            <p:ph type="ftr" sz="quarter" idx="11"/>
          </p:nvPr>
        </p:nvSpPr>
        <p:spPr/>
        <p:txBody>
          <a:bodyPr/>
          <a:lstStyle/>
          <a:p>
            <a:endParaRPr lang="en-AU"/>
          </a:p>
        </p:txBody>
      </p:sp>
      <p:sp>
        <p:nvSpPr>
          <p:cNvPr id="6" name="Slide Number Placeholder 5"/>
          <p:cNvSpPr>
            <a:spLocks noGrp="1"/>
          </p:cNvSpPr>
          <p:nvPr>
            <p:ph type="sldNum" sz="quarter" idx="12"/>
          </p:nvPr>
        </p:nvSpPr>
        <p:spPr/>
        <p:txBody>
          <a:bodyPr/>
          <a:lstStyle>
            <a:lvl1pPr>
              <a:defRPr>
                <a:solidFill>
                  <a:srgbClr val="FFFFFF"/>
                </a:solidFill>
              </a:defRPr>
            </a:lvl1pPr>
          </a:lstStyle>
          <a:p>
            <a:fld id="{2F75714C-E2DB-4CC5-BD45-45D4AA12CFEB}" type="slidenum">
              <a:rPr lang="en-AU" smtClean="0"/>
              <a:pPr/>
              <a:t>‹#›</a:t>
            </a:fld>
            <a:endParaRPr lang="en-AU"/>
          </a:p>
        </p:txBody>
      </p:sp>
      <p:sp>
        <p:nvSpPr>
          <p:cNvPr id="8" name="Content Placeholder 7"/>
          <p:cNvSpPr>
            <a:spLocks noGrp="1"/>
          </p:cNvSpPr>
          <p:nvPr>
            <p:ph sz="quarter" idx="1"/>
          </p:nvPr>
        </p:nvSpPr>
        <p:spPr>
          <a:xfrm>
            <a:off x="612648" y="1600200"/>
            <a:ext cx="8153400" cy="44958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71600" y="2743200"/>
            <a:ext cx="7123113" cy="1673225"/>
          </a:xfrm>
        </p:spPr>
        <p:txBody>
          <a:bodyPr anchor="t"/>
          <a:lstStyle>
            <a:lvl1pPr marL="0" indent="0">
              <a:buNone/>
              <a:defRPr sz="280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7" name="Rectangle 6"/>
          <p:cNvSpPr/>
          <p:nvPr/>
        </p:nvSpPr>
        <p:spPr bwMode="white">
          <a:xfrm>
            <a:off x="0" y="1524000"/>
            <a:ext cx="9144000" cy="114300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600200"/>
            <a:ext cx="1295400" cy="990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1371600" y="1600200"/>
            <a:ext cx="7772400" cy="990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371600" y="1600200"/>
            <a:ext cx="7620000" cy="990600"/>
          </a:xfrm>
        </p:spPr>
        <p:txBody>
          <a:bodyPr/>
          <a:lstStyle>
            <a:lvl1pPr algn="l">
              <a:buNone/>
              <a:defRPr sz="4400" b="0" cap="none">
                <a:solidFill>
                  <a:srgbClr val="FFFFFF"/>
                </a:solidFill>
              </a:defRPr>
            </a:lvl1p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9B6AF46B-EF27-480D-BC4A-40FEEE5C7B86}" type="datetimeFigureOut">
              <a:rPr lang="en-AU" smtClean="0"/>
              <a:pPr/>
              <a:t>21/06/2012</a:t>
            </a:fld>
            <a:endParaRPr lang="en-AU"/>
          </a:p>
        </p:txBody>
      </p:sp>
      <p:sp>
        <p:nvSpPr>
          <p:cNvPr id="13" name="Slide Number Placeholder 12"/>
          <p:cNvSpPr>
            <a:spLocks noGrp="1"/>
          </p:cNvSpPr>
          <p:nvPr>
            <p:ph type="sldNum" sz="quarter" idx="11"/>
          </p:nvPr>
        </p:nvSpPr>
        <p:spPr>
          <a:xfrm>
            <a:off x="0" y="1752600"/>
            <a:ext cx="1295400" cy="701676"/>
          </a:xfrm>
        </p:spPr>
        <p:txBody>
          <a:bodyPr>
            <a:noAutofit/>
          </a:bodyPr>
          <a:lstStyle>
            <a:lvl1pPr>
              <a:defRPr sz="2400">
                <a:solidFill>
                  <a:srgbClr val="FFFFFF"/>
                </a:solidFill>
              </a:defRPr>
            </a:lvl1pPr>
          </a:lstStyle>
          <a:p>
            <a:fld id="{2F75714C-E2DB-4CC5-BD45-45D4AA12CFEB}" type="slidenum">
              <a:rPr lang="en-AU" smtClean="0"/>
              <a:pPr/>
              <a:t>‹#›</a:t>
            </a:fld>
            <a:endParaRPr lang="en-AU"/>
          </a:p>
        </p:txBody>
      </p:sp>
      <p:sp>
        <p:nvSpPr>
          <p:cNvPr id="14" name="Footer Placeholder 13"/>
          <p:cNvSpPr>
            <a:spLocks noGrp="1"/>
          </p:cNvSpPr>
          <p:nvPr>
            <p:ph type="ftr" sz="quarter" idx="12"/>
          </p:nvPr>
        </p:nvSpPr>
        <p:spPr/>
        <p:txBody>
          <a:bodyPr/>
          <a:lstStyle/>
          <a:p>
            <a:endParaRPr lang="en-AU"/>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9" name="Content Placeholder 8"/>
          <p:cNvSpPr>
            <a:spLocks noGrp="1"/>
          </p:cNvSpPr>
          <p:nvPr>
            <p:ph sz="quarter" idx="1"/>
          </p:nvPr>
        </p:nvSpPr>
        <p:spPr>
          <a:xfrm>
            <a:off x="609600"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1" name="Content Placeholder 10"/>
          <p:cNvSpPr>
            <a:spLocks noGrp="1"/>
          </p:cNvSpPr>
          <p:nvPr>
            <p:ph sz="quarter" idx="2"/>
          </p:nvPr>
        </p:nvSpPr>
        <p:spPr>
          <a:xfrm>
            <a:off x="4844901" y="1589567"/>
            <a:ext cx="38862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8" name="Date Placeholder 7"/>
          <p:cNvSpPr>
            <a:spLocks noGrp="1"/>
          </p:cNvSpPr>
          <p:nvPr>
            <p:ph type="dt" sz="half" idx="15"/>
          </p:nvPr>
        </p:nvSpPr>
        <p:spPr/>
        <p:txBody>
          <a:bodyPr rtlCol="0"/>
          <a:lstStyle/>
          <a:p>
            <a:fld id="{9B6AF46B-EF27-480D-BC4A-40FEEE5C7B86}" type="datetimeFigureOut">
              <a:rPr lang="en-AU" smtClean="0"/>
              <a:pPr/>
              <a:t>21/06/2012</a:t>
            </a:fld>
            <a:endParaRPr lang="en-AU"/>
          </a:p>
        </p:txBody>
      </p:sp>
      <p:sp>
        <p:nvSpPr>
          <p:cNvPr id="10" name="Slide Number Placeholder 9"/>
          <p:cNvSpPr>
            <a:spLocks noGrp="1"/>
          </p:cNvSpPr>
          <p:nvPr>
            <p:ph type="sldNum" sz="quarter" idx="16"/>
          </p:nvPr>
        </p:nvSpPr>
        <p:spPr/>
        <p:txBody>
          <a:bodyPr rtlCol="0"/>
          <a:lstStyle/>
          <a:p>
            <a:fld id="{2F75714C-E2DB-4CC5-BD45-45D4AA12CFEB}" type="slidenum">
              <a:rPr lang="en-AU" smtClean="0"/>
              <a:pPr/>
              <a:t>‹#›</a:t>
            </a:fld>
            <a:endParaRPr lang="en-AU"/>
          </a:p>
        </p:txBody>
      </p:sp>
      <p:sp>
        <p:nvSpPr>
          <p:cNvPr id="12" name="Footer Placeholder 11"/>
          <p:cNvSpPr>
            <a:spLocks noGrp="1"/>
          </p:cNvSpPr>
          <p:nvPr>
            <p:ph type="ftr" sz="quarter" idx="17"/>
          </p:nvPr>
        </p:nvSpPr>
        <p:spPr/>
        <p:txBody>
          <a:bodyPr rtlCol="0"/>
          <a:lstStyle/>
          <a:p>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533400" y="273050"/>
            <a:ext cx="8153400" cy="869950"/>
          </a:xfrm>
        </p:spPr>
        <p:txBody>
          <a:bodyPr anchor="ctr"/>
          <a:lstStyle>
            <a:lvl1pPr>
              <a:defRPr/>
            </a:lvl1pPr>
          </a:lstStyle>
          <a:p>
            <a:r>
              <a:rPr kumimoji="0" lang="en-US" smtClean="0"/>
              <a:t>Click to edit Master title style</a:t>
            </a:r>
            <a:endParaRPr kumimoji="0" lang="en-US"/>
          </a:p>
        </p:txBody>
      </p:sp>
      <p:sp>
        <p:nvSpPr>
          <p:cNvPr id="11" name="Content Placeholder 10"/>
          <p:cNvSpPr>
            <a:spLocks noGrp="1"/>
          </p:cNvSpPr>
          <p:nvPr>
            <p:ph sz="quarter" idx="2"/>
          </p:nvPr>
        </p:nvSpPr>
        <p:spPr>
          <a:xfrm>
            <a:off x="609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quarter" idx="4"/>
          </p:nvPr>
        </p:nvSpPr>
        <p:spPr>
          <a:xfrm>
            <a:off x="4800600" y="2438400"/>
            <a:ext cx="3886200" cy="35814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5"/>
          </p:nvPr>
        </p:nvSpPr>
        <p:spPr/>
        <p:txBody>
          <a:bodyPr rtlCol="0"/>
          <a:lstStyle/>
          <a:p>
            <a:fld id="{9B6AF46B-EF27-480D-BC4A-40FEEE5C7B86}" type="datetimeFigureOut">
              <a:rPr lang="en-AU" smtClean="0"/>
              <a:pPr/>
              <a:t>21/06/2012</a:t>
            </a:fld>
            <a:endParaRPr lang="en-AU"/>
          </a:p>
        </p:txBody>
      </p:sp>
      <p:sp>
        <p:nvSpPr>
          <p:cNvPr id="12" name="Slide Number Placeholder 11"/>
          <p:cNvSpPr>
            <a:spLocks noGrp="1"/>
          </p:cNvSpPr>
          <p:nvPr>
            <p:ph type="sldNum" sz="quarter" idx="16"/>
          </p:nvPr>
        </p:nvSpPr>
        <p:spPr/>
        <p:txBody>
          <a:bodyPr rtlCol="0"/>
          <a:lstStyle/>
          <a:p>
            <a:fld id="{2F75714C-E2DB-4CC5-BD45-45D4AA12CFEB}" type="slidenum">
              <a:rPr lang="en-AU" smtClean="0"/>
              <a:pPr/>
              <a:t>‹#›</a:t>
            </a:fld>
            <a:endParaRPr lang="en-AU"/>
          </a:p>
        </p:txBody>
      </p:sp>
      <p:sp>
        <p:nvSpPr>
          <p:cNvPr id="14" name="Footer Placeholder 13"/>
          <p:cNvSpPr>
            <a:spLocks noGrp="1"/>
          </p:cNvSpPr>
          <p:nvPr>
            <p:ph type="ftr" sz="quarter" idx="17"/>
          </p:nvPr>
        </p:nvSpPr>
        <p:spPr/>
        <p:txBody>
          <a:bodyPr rtlCol="0"/>
          <a:lstStyle/>
          <a:p>
            <a:endParaRPr lang="en-AU"/>
          </a:p>
        </p:txBody>
      </p:sp>
      <p:sp>
        <p:nvSpPr>
          <p:cNvPr id="16" name="Text Placeholder 15"/>
          <p:cNvSpPr>
            <a:spLocks noGrp="1"/>
          </p:cNvSpPr>
          <p:nvPr>
            <p:ph type="body" sz="quarter" idx="1"/>
          </p:nvPr>
        </p:nvSpPr>
        <p:spPr>
          <a:xfrm>
            <a:off x="609600" y="1752600"/>
            <a:ext cx="3886200" cy="640080"/>
          </a:xfrm>
          <a:solidFill>
            <a:schemeClr val="accent2"/>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
        <p:nvSpPr>
          <p:cNvPr id="15" name="Text Placeholder 14"/>
          <p:cNvSpPr>
            <a:spLocks noGrp="1"/>
          </p:cNvSpPr>
          <p:nvPr>
            <p:ph type="body" sz="quarter" idx="3"/>
          </p:nvPr>
        </p:nvSpPr>
        <p:spPr>
          <a:xfrm>
            <a:off x="4800600" y="1752600"/>
            <a:ext cx="3886200" cy="640080"/>
          </a:xfrm>
          <a:solidFill>
            <a:schemeClr val="accent4"/>
          </a:solidFill>
        </p:spPr>
        <p:txBody>
          <a:bodyPr rtlCol="0" anchor="ctr"/>
          <a:lstStyle>
            <a:lvl1pPr marL="0" indent="0">
              <a:buFontTx/>
              <a:buNone/>
              <a:defRPr sz="2000" b="1">
                <a:solidFill>
                  <a:srgbClr val="FFFFFF"/>
                </a:solidFill>
              </a:defRPr>
            </a:lvl1pPr>
          </a:lstStyle>
          <a:p>
            <a:pPr lvl="0" eaLnBrk="1" latinLnBrk="0" hangingPunct="1"/>
            <a:r>
              <a:rPr kumimoji="0" lang="en-US" smtClean="0"/>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9B6AF46B-EF27-480D-BC4A-40FEEE5C7B86}" type="datetimeFigureOut">
              <a:rPr lang="en-AU" smtClean="0"/>
              <a:pPr/>
              <a:t>21/06/2012</a:t>
            </a:fld>
            <a:endParaRPr lang="en-AU"/>
          </a:p>
        </p:txBody>
      </p:sp>
      <p:sp>
        <p:nvSpPr>
          <p:cNvPr id="4" name="Footer Placeholder 3"/>
          <p:cNvSpPr>
            <a:spLocks noGrp="1"/>
          </p:cNvSpPr>
          <p:nvPr>
            <p:ph type="ftr" sz="quarter" idx="11"/>
          </p:nvPr>
        </p:nvSpPr>
        <p:spPr/>
        <p:txBody>
          <a:bodyPr/>
          <a:lstStyle/>
          <a:p>
            <a:endParaRPr lang="en-AU"/>
          </a:p>
        </p:txBody>
      </p:sp>
      <p:sp>
        <p:nvSpPr>
          <p:cNvPr id="5" name="Slide Number Placeholder 4"/>
          <p:cNvSpPr>
            <a:spLocks noGrp="1"/>
          </p:cNvSpPr>
          <p:nvPr>
            <p:ph type="sldNum" sz="quarter" idx="12"/>
          </p:nvPr>
        </p:nvSpPr>
        <p:spPr/>
        <p:txBody>
          <a:bodyPr/>
          <a:lstStyle>
            <a:lvl1pPr>
              <a:defRPr>
                <a:solidFill>
                  <a:srgbClr val="FFFFFF"/>
                </a:solidFill>
              </a:defRPr>
            </a:lvl1pPr>
          </a:lstStyle>
          <a:p>
            <a:fld id="{2F75714C-E2DB-4CC5-BD45-45D4AA12CFEB}"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9B6AF46B-EF27-480D-BC4A-40FEEE5C7B86}" type="datetimeFigureOut">
              <a:rPr lang="en-AU" smtClean="0"/>
              <a:pPr/>
              <a:t>21/06/2012</a:t>
            </a:fld>
            <a:endParaRPr lang="en-AU"/>
          </a:p>
        </p:txBody>
      </p:sp>
      <p:sp>
        <p:nvSpPr>
          <p:cNvPr id="3" name="Footer Placeholder 2"/>
          <p:cNvSpPr>
            <a:spLocks noGrp="1"/>
          </p:cNvSpPr>
          <p:nvPr>
            <p:ph type="ftr" sz="quarter" idx="11"/>
          </p:nvPr>
        </p:nvSpPr>
        <p:spPr/>
        <p:txBody>
          <a:bodyPr/>
          <a:lstStyle/>
          <a:p>
            <a:endParaRPr lang="en-AU"/>
          </a:p>
        </p:txBody>
      </p:sp>
      <p:sp>
        <p:nvSpPr>
          <p:cNvPr id="4" name="Slide Number Placeholder 3"/>
          <p:cNvSpPr>
            <a:spLocks noGrp="1"/>
          </p:cNvSpPr>
          <p:nvPr>
            <p:ph type="sldNum" sz="quarter" idx="12"/>
          </p:nvPr>
        </p:nvSpPr>
        <p:spPr>
          <a:xfrm>
            <a:off x="0" y="6248400"/>
            <a:ext cx="533400" cy="381000"/>
          </a:xfrm>
        </p:spPr>
        <p:txBody>
          <a:bodyPr/>
          <a:lstStyle>
            <a:lvl1pPr>
              <a:defRPr>
                <a:solidFill>
                  <a:schemeClr val="tx2"/>
                </a:solidFill>
              </a:defRPr>
            </a:lvl1pPr>
          </a:lstStyle>
          <a:p>
            <a:fld id="{2F75714C-E2DB-4CC5-BD45-45D4AA12CFEB}" type="slidenum">
              <a:rPr lang="en-AU" smtClean="0"/>
              <a:pPr/>
              <a:t>‹#›</a:t>
            </a:fld>
            <a:endParaRPr lang="en-A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3050"/>
            <a:ext cx="8077200" cy="869950"/>
          </a:xfrm>
        </p:spPr>
        <p:txBody>
          <a:bodyPr anchor="ctr"/>
          <a:lstStyle>
            <a:lvl1pPr algn="l">
              <a:buNone/>
              <a:defRPr sz="4400" b="0"/>
            </a:lvl1pPr>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p>
            <a:fld id="{9B6AF46B-EF27-480D-BC4A-40FEEE5C7B86}" type="datetimeFigureOut">
              <a:rPr lang="en-AU" smtClean="0"/>
              <a:pPr/>
              <a:t>21/06/2012</a:t>
            </a:fld>
            <a:endParaRPr lang="en-AU"/>
          </a:p>
        </p:txBody>
      </p:sp>
      <p:sp>
        <p:nvSpPr>
          <p:cNvPr id="6" name="Footer Placeholder 5"/>
          <p:cNvSpPr>
            <a:spLocks noGrp="1"/>
          </p:cNvSpPr>
          <p:nvPr>
            <p:ph type="ftr" sz="quarter" idx="11"/>
          </p:nvPr>
        </p:nvSpPr>
        <p:spPr/>
        <p:txBody>
          <a:bodyPr/>
          <a:lstStyle/>
          <a:p>
            <a:endParaRPr lang="en-AU"/>
          </a:p>
        </p:txBody>
      </p:sp>
      <p:sp>
        <p:nvSpPr>
          <p:cNvPr id="7" name="Slide Number Placeholder 6"/>
          <p:cNvSpPr>
            <a:spLocks noGrp="1"/>
          </p:cNvSpPr>
          <p:nvPr>
            <p:ph type="sldNum" sz="quarter" idx="12"/>
          </p:nvPr>
        </p:nvSpPr>
        <p:spPr/>
        <p:txBody>
          <a:bodyPr/>
          <a:lstStyle>
            <a:lvl1pPr>
              <a:defRPr>
                <a:solidFill>
                  <a:srgbClr val="FFFFFF"/>
                </a:solidFill>
              </a:defRPr>
            </a:lvl1pPr>
          </a:lstStyle>
          <a:p>
            <a:fld id="{2F75714C-E2DB-4CC5-BD45-45D4AA12CFEB}" type="slidenum">
              <a:rPr lang="en-AU" smtClean="0"/>
              <a:pPr/>
              <a:t>‹#›</a:t>
            </a:fld>
            <a:endParaRPr lang="en-AU"/>
          </a:p>
        </p:txBody>
      </p:sp>
      <p:sp>
        <p:nvSpPr>
          <p:cNvPr id="3" name="Text Placeholder 2"/>
          <p:cNvSpPr>
            <a:spLocks noGrp="1"/>
          </p:cNvSpPr>
          <p:nvPr>
            <p:ph type="body" idx="2"/>
          </p:nvPr>
        </p:nvSpPr>
        <p:spPr>
          <a:xfrm>
            <a:off x="609600" y="1752600"/>
            <a:ext cx="1600200" cy="4343400"/>
          </a:xfrm>
          <a:ln w="50800" cap="sq" cmpd="dbl" algn="ctr">
            <a:solidFill>
              <a:schemeClr val="accent2"/>
            </a:solidFill>
            <a:prstDash val="solid"/>
            <a:miter lim="800000"/>
          </a:ln>
          <a:effectLst/>
        </p:spPr>
        <p:style>
          <a:lnRef idx="3">
            <a:schemeClr val="lt1"/>
          </a:lnRef>
          <a:fillRef idx="1">
            <a:schemeClr val="accent2"/>
          </a:fillRef>
          <a:effectRef idx="1">
            <a:schemeClr val="accent2"/>
          </a:effectRef>
          <a:fontRef idx="minor">
            <a:schemeClr val="lt1"/>
          </a:fontRef>
        </p:style>
        <p:txBody>
          <a:bodyPr lIns="137160" tIns="182880" rIns="137160" bIns="91440"/>
          <a:lstStyle>
            <a:lvl1pPr marL="0" indent="0">
              <a:spcAft>
                <a:spcPts val="1000"/>
              </a:spcAft>
              <a:buNone/>
              <a:defRPr sz="18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9" name="Content Placeholder 8"/>
          <p:cNvSpPr>
            <a:spLocks noGrp="1"/>
          </p:cNvSpPr>
          <p:nvPr>
            <p:ph sz="quarter" idx="1"/>
          </p:nvPr>
        </p:nvSpPr>
        <p:spPr>
          <a:xfrm>
            <a:off x="2362200" y="1752600"/>
            <a:ext cx="6400800" cy="44196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3">
        <a:schemeClr val="bg2"/>
      </p:bgRef>
    </p:bg>
    <p:spTree>
      <p:nvGrpSpPr>
        <p:cNvPr id="1" name=""/>
        <p:cNvGrpSpPr/>
        <p:nvPr/>
      </p:nvGrpSpPr>
      <p:grpSpPr>
        <a:xfrm>
          <a:off x="0" y="0"/>
          <a:ext cx="0" cy="0"/>
          <a:chOff x="0" y="0"/>
          <a:chExt cx="0" cy="0"/>
        </a:xfrm>
      </p:grpSpPr>
      <p:sp>
        <p:nvSpPr>
          <p:cNvPr id="4" name="Text Placeholder 3"/>
          <p:cNvSpPr>
            <a:spLocks noGrp="1"/>
          </p:cNvSpPr>
          <p:nvPr>
            <p:ph type="body" sz="half" idx="2"/>
          </p:nvPr>
        </p:nvSpPr>
        <p:spPr>
          <a:xfrm>
            <a:off x="1600200" y="5486400"/>
            <a:ext cx="7315200" cy="685800"/>
          </a:xfrm>
        </p:spPr>
        <p:txBody>
          <a:bodyPr/>
          <a:lstStyle>
            <a:lvl1pPr marL="0" indent="0">
              <a:buFontTx/>
              <a:buNone/>
              <a:defRPr sz="1700"/>
            </a:lvl1pPr>
            <a:lvl2pPr>
              <a:buFontTx/>
              <a:buNone/>
              <a:defRPr sz="1200"/>
            </a:lvl2pPr>
            <a:lvl3pPr>
              <a:buFontTx/>
              <a:buNone/>
              <a:defRPr sz="1000"/>
            </a:lvl3pPr>
            <a:lvl4pPr>
              <a:buFontTx/>
              <a:buNone/>
              <a:defRPr sz="900"/>
            </a:lvl4pPr>
            <a:lvl5pPr>
              <a:buFontTx/>
              <a:buNone/>
              <a:defRPr sz="900"/>
            </a:lvl5pPr>
          </a:lstStyle>
          <a:p>
            <a:pPr lvl="0" eaLnBrk="1" latinLnBrk="0" hangingPunct="1"/>
            <a:r>
              <a:rPr kumimoji="0" lang="en-US" smtClean="0"/>
              <a:t>Click to edit Master text styles</a:t>
            </a:r>
          </a:p>
        </p:txBody>
      </p:sp>
      <p:sp>
        <p:nvSpPr>
          <p:cNvPr id="8" name="Rectangle 7"/>
          <p:cNvSpPr/>
          <p:nvPr/>
        </p:nvSpPr>
        <p:spPr bwMode="white">
          <a:xfrm>
            <a:off x="-9144" y="4572000"/>
            <a:ext cx="9144000" cy="886968"/>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9144" y="4663440"/>
            <a:ext cx="1463040" cy="713232"/>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Rectangle 9"/>
          <p:cNvSpPr/>
          <p:nvPr/>
        </p:nvSpPr>
        <p:spPr>
          <a:xfrm>
            <a:off x="1545336" y="4654296"/>
            <a:ext cx="7598664" cy="713232"/>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1600200" y="4648200"/>
            <a:ext cx="7315200" cy="685800"/>
          </a:xfrm>
        </p:spPr>
        <p:txBody>
          <a:bodyPr anchor="ctr"/>
          <a:lstStyle>
            <a:lvl1pPr algn="l">
              <a:buNone/>
              <a:defRPr sz="2800" b="0">
                <a:solidFill>
                  <a:srgbClr val="FFFFFF"/>
                </a:solidFill>
              </a:defRPr>
            </a:lvl1pPr>
          </a:lstStyle>
          <a:p>
            <a:r>
              <a:rPr kumimoji="0" lang="en-US" smtClean="0"/>
              <a:t>Click to edit Master title style</a:t>
            </a:r>
            <a:endParaRPr kumimoji="0" lang="en-US"/>
          </a:p>
        </p:txBody>
      </p:sp>
      <p:sp>
        <p:nvSpPr>
          <p:cNvPr id="11" name="Rectangle 10"/>
          <p:cNvSpPr/>
          <p:nvPr/>
        </p:nvSpPr>
        <p:spPr bwMode="white">
          <a:xfrm>
            <a:off x="1447800" y="0"/>
            <a:ext cx="100584" cy="6867144"/>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Date Placeholder 11"/>
          <p:cNvSpPr>
            <a:spLocks noGrp="1"/>
          </p:cNvSpPr>
          <p:nvPr>
            <p:ph type="dt" sz="half" idx="10"/>
          </p:nvPr>
        </p:nvSpPr>
        <p:spPr>
          <a:xfrm>
            <a:off x="6248400" y="6248400"/>
            <a:ext cx="2667000" cy="365125"/>
          </a:xfrm>
        </p:spPr>
        <p:txBody>
          <a:bodyPr rtlCol="0"/>
          <a:lstStyle/>
          <a:p>
            <a:fld id="{9B6AF46B-EF27-480D-BC4A-40FEEE5C7B86}" type="datetimeFigureOut">
              <a:rPr lang="en-AU" smtClean="0"/>
              <a:pPr/>
              <a:t>21/06/2012</a:t>
            </a:fld>
            <a:endParaRPr lang="en-AU"/>
          </a:p>
        </p:txBody>
      </p:sp>
      <p:sp>
        <p:nvSpPr>
          <p:cNvPr id="13" name="Slide Number Placeholder 12"/>
          <p:cNvSpPr>
            <a:spLocks noGrp="1"/>
          </p:cNvSpPr>
          <p:nvPr>
            <p:ph type="sldNum" sz="quarter" idx="11"/>
          </p:nvPr>
        </p:nvSpPr>
        <p:spPr>
          <a:xfrm>
            <a:off x="0" y="4667249"/>
            <a:ext cx="1447800" cy="663578"/>
          </a:xfrm>
        </p:spPr>
        <p:txBody>
          <a:bodyPr rtlCol="0"/>
          <a:lstStyle>
            <a:lvl1pPr>
              <a:defRPr sz="2800"/>
            </a:lvl1pPr>
          </a:lstStyle>
          <a:p>
            <a:fld id="{2F75714C-E2DB-4CC5-BD45-45D4AA12CFEB}" type="slidenum">
              <a:rPr lang="en-AU" smtClean="0"/>
              <a:pPr/>
              <a:t>‹#›</a:t>
            </a:fld>
            <a:endParaRPr lang="en-AU"/>
          </a:p>
        </p:txBody>
      </p:sp>
      <p:sp>
        <p:nvSpPr>
          <p:cNvPr id="14" name="Footer Placeholder 13"/>
          <p:cNvSpPr>
            <a:spLocks noGrp="1"/>
          </p:cNvSpPr>
          <p:nvPr>
            <p:ph type="ftr" sz="quarter" idx="12"/>
          </p:nvPr>
        </p:nvSpPr>
        <p:spPr>
          <a:xfrm>
            <a:off x="1600200" y="6248206"/>
            <a:ext cx="4572000" cy="365125"/>
          </a:xfrm>
        </p:spPr>
        <p:txBody>
          <a:bodyPr rtlCol="0"/>
          <a:lstStyle/>
          <a:p>
            <a:endParaRPr lang="en-AU"/>
          </a:p>
        </p:txBody>
      </p:sp>
      <p:sp>
        <p:nvSpPr>
          <p:cNvPr id="3" name="Picture Placeholder 2"/>
          <p:cNvSpPr>
            <a:spLocks noGrp="1"/>
          </p:cNvSpPr>
          <p:nvPr>
            <p:ph type="pic" idx="1"/>
          </p:nvPr>
        </p:nvSpPr>
        <p:spPr>
          <a:xfrm>
            <a:off x="1560576" y="0"/>
            <a:ext cx="7583424" cy="4568952"/>
          </a:xfrm>
          <a:solidFill>
            <a:schemeClr val="accent1">
              <a:tint val="40000"/>
            </a:schemeClr>
          </a:solidFill>
          <a:ln>
            <a:noFill/>
          </a:ln>
        </p:spPr>
        <p:txBody>
          <a:bodyPr/>
          <a:lstStyle>
            <a:lvl1pPr marL="0" indent="0">
              <a:buNone/>
              <a:defRPr sz="3200"/>
            </a:lvl1pPr>
          </a:lstStyle>
          <a:p>
            <a:r>
              <a:rPr kumimoji="0" lang="en-US" smtClean="0"/>
              <a:t>Click icon to add picture</a:t>
            </a:r>
            <a:endParaRPr kumimoji="0" lang="en-US" dirty="0"/>
          </a:p>
        </p:txBody>
      </p:sp>
    </p:spTree>
  </p:cSld>
  <p:clrMapOvr>
    <a:overrideClrMapping bg1="lt1" tx1="dk1" bg2="lt2" tx2="dk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2" name="Title Placeholder 21"/>
          <p:cNvSpPr>
            <a:spLocks noGrp="1"/>
          </p:cNvSpPr>
          <p:nvPr>
            <p:ph type="title"/>
          </p:nvPr>
        </p:nvSpPr>
        <p:spPr>
          <a:xfrm>
            <a:off x="609600" y="228600"/>
            <a:ext cx="8153400" cy="990600"/>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612648" y="1600200"/>
            <a:ext cx="8153400" cy="4526280"/>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6096000" y="6248400"/>
            <a:ext cx="2667000" cy="365125"/>
          </a:xfrm>
          <a:prstGeom prst="rect">
            <a:avLst/>
          </a:prstGeom>
        </p:spPr>
        <p:txBody>
          <a:bodyPr vert="horz" anchor="ctr" anchorCtr="0"/>
          <a:lstStyle>
            <a:lvl1pPr algn="l" eaLnBrk="1" latinLnBrk="0" hangingPunct="1">
              <a:defRPr kumimoji="0" sz="1400">
                <a:solidFill>
                  <a:schemeClr val="tx2"/>
                </a:solidFill>
              </a:defRPr>
            </a:lvl1pPr>
          </a:lstStyle>
          <a:p>
            <a:fld id="{9B6AF46B-EF27-480D-BC4A-40FEEE5C7B86}" type="datetimeFigureOut">
              <a:rPr lang="en-AU" smtClean="0"/>
              <a:pPr/>
              <a:t>21/06/2012</a:t>
            </a:fld>
            <a:endParaRPr lang="en-AU"/>
          </a:p>
        </p:txBody>
      </p:sp>
      <p:sp>
        <p:nvSpPr>
          <p:cNvPr id="3" name="Footer Placeholder 2"/>
          <p:cNvSpPr>
            <a:spLocks noGrp="1"/>
          </p:cNvSpPr>
          <p:nvPr>
            <p:ph type="ftr" sz="quarter" idx="3"/>
          </p:nvPr>
        </p:nvSpPr>
        <p:spPr>
          <a:xfrm>
            <a:off x="609600" y="6248206"/>
            <a:ext cx="5421083" cy="365125"/>
          </a:xfrm>
          <a:prstGeom prst="rect">
            <a:avLst/>
          </a:prstGeom>
        </p:spPr>
        <p:txBody>
          <a:bodyPr vert="horz" anchor="ctr"/>
          <a:lstStyle>
            <a:lvl1pPr algn="r" eaLnBrk="1" latinLnBrk="0" hangingPunct="1">
              <a:defRPr kumimoji="0" sz="1400">
                <a:solidFill>
                  <a:schemeClr val="tx2"/>
                </a:solidFill>
              </a:defRPr>
            </a:lvl1pPr>
          </a:lstStyle>
          <a:p>
            <a:endParaRPr lang="en-AU"/>
          </a:p>
        </p:txBody>
      </p:sp>
      <p:sp>
        <p:nvSpPr>
          <p:cNvPr id="7" name="Rectangle 6"/>
          <p:cNvSpPr/>
          <p:nvPr/>
        </p:nvSpPr>
        <p:spPr bwMode="white">
          <a:xfrm>
            <a:off x="0" y="1234440"/>
            <a:ext cx="9144000" cy="320040"/>
          </a:xfrm>
          <a:prstGeom prst="rect">
            <a:avLst/>
          </a:prstGeom>
          <a:solidFill>
            <a:srgbClr val="FFFFFF"/>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Rectangle 7"/>
          <p:cNvSpPr/>
          <p:nvPr/>
        </p:nvSpPr>
        <p:spPr>
          <a:xfrm>
            <a:off x="0" y="1280160"/>
            <a:ext cx="533400" cy="228600"/>
          </a:xfrm>
          <a:prstGeom prst="rect">
            <a:avLst/>
          </a:prstGeom>
          <a:solidFill>
            <a:schemeClr val="accent2">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Rectangle 8"/>
          <p:cNvSpPr/>
          <p:nvPr/>
        </p:nvSpPr>
        <p:spPr>
          <a:xfrm>
            <a:off x="590550" y="1280160"/>
            <a:ext cx="8553450" cy="228600"/>
          </a:xfrm>
          <a:prstGeom prst="rect">
            <a:avLst/>
          </a:prstGeom>
          <a:solidFill>
            <a:schemeClr val="accent1">
              <a:alpha val="100000"/>
            </a:schemeClr>
          </a:solidFill>
          <a:ln w="50800" cap="rnd" cmpd="dbl"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0" y="1272222"/>
            <a:ext cx="533400" cy="244476"/>
          </a:xfrm>
          <a:prstGeom prst="rect">
            <a:avLst/>
          </a:prstGeom>
        </p:spPr>
        <p:txBody>
          <a:bodyPr vert="horz" anchor="ctr" anchorCtr="0">
            <a:normAutofit/>
          </a:bodyPr>
          <a:lstStyle>
            <a:lvl1pPr algn="ctr" eaLnBrk="1" latinLnBrk="0" hangingPunct="1">
              <a:defRPr kumimoji="0" sz="1400" b="1">
                <a:solidFill>
                  <a:srgbClr val="FFFFFF"/>
                </a:solidFill>
              </a:defRPr>
            </a:lvl1pPr>
          </a:lstStyle>
          <a:p>
            <a:fld id="{2F75714C-E2DB-4CC5-BD45-45D4AA12CFEB}" type="slidenum">
              <a:rPr lang="en-AU" smtClean="0"/>
              <a:pPr/>
              <a:t>‹#›</a:t>
            </a:fld>
            <a:endParaRPr lang="en-AU"/>
          </a:p>
        </p:txBody>
      </p:sp>
    </p:spTree>
  </p:cSld>
  <p:clrMap bg1="lt1" tx1="dk1" bg2="lt2" tx2="dk2" accent1="accent1" accent2="accent2" accent3="accent3" accent4="accent4" accent5="accent5" accent6="accent6" hlink="hlink" folHlink="folHlink"/>
  <p:sldLayoutIdLst>
    <p:sldLayoutId id="2147483709" r:id="rId1"/>
    <p:sldLayoutId id="2147483710" r:id="rId2"/>
    <p:sldLayoutId id="2147483711" r:id="rId3"/>
    <p:sldLayoutId id="2147483712" r:id="rId4"/>
    <p:sldLayoutId id="2147483713" r:id="rId5"/>
    <p:sldLayoutId id="2147483714" r:id="rId6"/>
    <p:sldLayoutId id="2147483715" r:id="rId7"/>
    <p:sldLayoutId id="2147483716" r:id="rId8"/>
    <p:sldLayoutId id="2147483717" r:id="rId9"/>
    <p:sldLayoutId id="2147483718" r:id="rId10"/>
    <p:sldLayoutId id="2147483719" r:id="rId11"/>
  </p:sldLayoutIdLst>
  <p:txStyles>
    <p:titleStyle>
      <a:lvl1pPr algn="l" rtl="0" eaLnBrk="1" latinLnBrk="0" hangingPunct="1">
        <a:spcBef>
          <a:spcPct val="0"/>
        </a:spcBef>
        <a:buNone/>
        <a:defRPr kumimoji="0" sz="4400" kern="1200">
          <a:solidFill>
            <a:schemeClr val="tx2"/>
          </a:solidFill>
          <a:latin typeface="+mj-lt"/>
          <a:ea typeface="+mj-ea"/>
          <a:cs typeface="+mj-cs"/>
        </a:defRPr>
      </a:lvl1pPr>
    </p:titleStyle>
    <p:bodyStyle>
      <a:lvl1pPr marL="320040" indent="-320040" algn="l" rtl="0" eaLnBrk="1" latinLnBrk="0" hangingPunct="1">
        <a:spcBef>
          <a:spcPts val="700"/>
        </a:spcBef>
        <a:buClr>
          <a:schemeClr val="accent2"/>
        </a:buClr>
        <a:buSzPct val="60000"/>
        <a:buFont typeface="Wingdings"/>
        <a:buChar char=""/>
        <a:defRPr kumimoji="0" sz="2900" kern="1200">
          <a:solidFill>
            <a:schemeClr val="tx1"/>
          </a:solidFill>
          <a:latin typeface="+mn-lt"/>
          <a:ea typeface="+mn-ea"/>
          <a:cs typeface="+mn-cs"/>
        </a:defRPr>
      </a:lvl1pPr>
      <a:lvl2pPr marL="640080" indent="-274320" algn="l" rtl="0" eaLnBrk="1" latinLnBrk="0" hangingPunct="1">
        <a:spcBef>
          <a:spcPts val="550"/>
        </a:spcBef>
        <a:buClr>
          <a:schemeClr val="accent1"/>
        </a:buClr>
        <a:buSzPct val="70000"/>
        <a:buFont typeface="Wingdings 2"/>
        <a:buChar char=""/>
        <a:defRPr kumimoji="0" sz="2600" kern="1200">
          <a:solidFill>
            <a:schemeClr val="tx1"/>
          </a:solidFill>
          <a:latin typeface="+mn-lt"/>
          <a:ea typeface="+mn-ea"/>
          <a:cs typeface="+mn-cs"/>
        </a:defRPr>
      </a:lvl2pPr>
      <a:lvl3pPr marL="914400" indent="-228600" algn="l" rtl="0" eaLnBrk="1" latinLnBrk="0" hangingPunct="1">
        <a:spcBef>
          <a:spcPts val="500"/>
        </a:spcBef>
        <a:buClr>
          <a:schemeClr val="accent2"/>
        </a:buClr>
        <a:buSzPct val="75000"/>
        <a:buFont typeface="Wingdings"/>
        <a:buChar char=""/>
        <a:defRPr kumimoji="0" sz="2300" kern="1200">
          <a:solidFill>
            <a:schemeClr val="tx1"/>
          </a:solidFill>
          <a:latin typeface="+mn-lt"/>
          <a:ea typeface="+mn-ea"/>
          <a:cs typeface="+mn-cs"/>
        </a:defRPr>
      </a:lvl3pPr>
      <a:lvl4pPr marL="1371600" indent="-228600" algn="l" rtl="0" eaLnBrk="1" latinLnBrk="0" hangingPunct="1">
        <a:spcBef>
          <a:spcPts val="400"/>
        </a:spcBef>
        <a:buClr>
          <a:schemeClr val="accent3"/>
        </a:buClr>
        <a:buSzPct val="75000"/>
        <a:buFont typeface="Wingdings"/>
        <a:buChar char=""/>
        <a:defRPr kumimoji="0" sz="2000" kern="1200">
          <a:solidFill>
            <a:schemeClr val="tx1"/>
          </a:solidFill>
          <a:latin typeface="+mn-lt"/>
          <a:ea typeface="+mn-ea"/>
          <a:cs typeface="+mn-cs"/>
        </a:defRPr>
      </a:lvl4pPr>
      <a:lvl5pPr marL="1828800" indent="-228600" algn="l" rtl="0" eaLnBrk="1" latinLnBrk="0" hangingPunct="1">
        <a:spcBef>
          <a:spcPts val="400"/>
        </a:spcBef>
        <a:buClr>
          <a:schemeClr val="accent4"/>
        </a:buClr>
        <a:buSzPct val="65000"/>
        <a:buFont typeface="Wingdings"/>
        <a:buChar char=""/>
        <a:defRPr kumimoji="0" sz="2000" kern="1200">
          <a:solidFill>
            <a:schemeClr val="tx1"/>
          </a:solidFill>
          <a:latin typeface="+mn-lt"/>
          <a:ea typeface="+mn-ea"/>
          <a:cs typeface="+mn-cs"/>
        </a:defRPr>
      </a:lvl5pPr>
      <a:lvl6pPr marL="2103120" indent="-228600" algn="l" rtl="0" eaLnBrk="1" latinLnBrk="0" hangingPunct="1">
        <a:spcBef>
          <a:spcPct val="20000"/>
        </a:spcBef>
        <a:buClr>
          <a:schemeClr val="accent1"/>
        </a:buClr>
        <a:buFont typeface="Wingdings"/>
        <a:buChar char="§"/>
        <a:defRPr kumimoji="0" sz="1800" kern="1200" baseline="0">
          <a:solidFill>
            <a:schemeClr val="tx1"/>
          </a:solidFill>
          <a:latin typeface="+mn-lt"/>
          <a:ea typeface="+mn-ea"/>
          <a:cs typeface="+mn-cs"/>
        </a:defRPr>
      </a:lvl6pPr>
      <a:lvl7pPr marL="2377440" indent="-228600" algn="l" rtl="0" eaLnBrk="1" latinLnBrk="0" hangingPunct="1">
        <a:spcBef>
          <a:spcPct val="20000"/>
        </a:spcBef>
        <a:buClr>
          <a:schemeClr val="accent2"/>
        </a:buClr>
        <a:buFont typeface="Wingdings"/>
        <a:buChar char="§"/>
        <a:defRPr kumimoji="0" sz="1800" kern="1200" baseline="0">
          <a:solidFill>
            <a:schemeClr val="tx1"/>
          </a:solidFill>
          <a:latin typeface="+mn-lt"/>
          <a:ea typeface="+mn-ea"/>
          <a:cs typeface="+mn-cs"/>
        </a:defRPr>
      </a:lvl7pPr>
      <a:lvl8pPr marL="2651760" indent="-228600" algn="l" rtl="0" eaLnBrk="1" latinLnBrk="0" hangingPunct="1">
        <a:spcBef>
          <a:spcPct val="20000"/>
        </a:spcBef>
        <a:buClr>
          <a:schemeClr val="accent3"/>
        </a:buClr>
        <a:buFont typeface="Wingdings"/>
        <a:buChar char="§"/>
        <a:defRPr kumimoji="0" sz="1800" kern="1200" baseline="0">
          <a:solidFill>
            <a:schemeClr val="tx1"/>
          </a:solidFill>
          <a:latin typeface="+mn-lt"/>
          <a:ea typeface="+mn-ea"/>
          <a:cs typeface="+mn-cs"/>
        </a:defRPr>
      </a:lvl8pPr>
      <a:lvl9pPr marL="2926080" indent="-228600" algn="l" rtl="0" eaLnBrk="1" latinLnBrk="0" hangingPunct="1">
        <a:spcBef>
          <a:spcPct val="20000"/>
        </a:spcBef>
        <a:buClr>
          <a:schemeClr val="accent4"/>
        </a:buClr>
        <a:buFont typeface="Wingdings"/>
        <a:buChar char="§"/>
        <a:defRPr kumimoji="0" sz="18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watch?v=Gr82xQi43Mg&amp;feature=related"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hyperlink" Target="http://www.youtube.com/watch?v=TE1lmurXRCU" TargetMode="Externa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339752" y="1484784"/>
            <a:ext cx="6477000" cy="1828800"/>
          </a:xfrm>
        </p:spPr>
        <p:txBody>
          <a:bodyPr/>
          <a:lstStyle/>
          <a:p>
            <a:r>
              <a:rPr lang="en-AU" dirty="0" smtClean="0"/>
              <a:t>Classroom Environments</a:t>
            </a:r>
            <a:endParaRPr lang="en-AU" dirty="0"/>
          </a:p>
        </p:txBody>
      </p:sp>
      <p:sp>
        <p:nvSpPr>
          <p:cNvPr id="3" name="Subtitle 2"/>
          <p:cNvSpPr>
            <a:spLocks noGrp="1"/>
          </p:cNvSpPr>
          <p:nvPr>
            <p:ph type="subTitle" idx="1"/>
          </p:nvPr>
        </p:nvSpPr>
        <p:spPr>
          <a:xfrm>
            <a:off x="539552" y="4077072"/>
            <a:ext cx="8289776" cy="1224136"/>
          </a:xfrm>
        </p:spPr>
        <p:txBody>
          <a:bodyPr>
            <a:normAutofit fontScale="92500" lnSpcReduction="10000"/>
          </a:bodyPr>
          <a:lstStyle/>
          <a:p>
            <a:r>
              <a:rPr lang="en-AU" dirty="0" smtClean="0"/>
              <a:t>Proactive &amp; Supportive</a:t>
            </a:r>
          </a:p>
          <a:p>
            <a:r>
              <a:rPr lang="en-US" sz="2800" b="1" dirty="0" smtClean="0">
                <a:hlinkClick r:id="rId2"/>
              </a:rPr>
              <a:t>http://www.youtube.com/watch?v=Gr82xQi43Mg&amp;feature=related</a:t>
            </a:r>
            <a:endParaRPr lang="en-US" sz="2800" b="1" dirty="0" smtClean="0"/>
          </a:p>
          <a:p>
            <a:endParaRPr lang="en-AU" dirty="0"/>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Rectangle 2"/>
          <p:cNvSpPr>
            <a:spLocks noGrp="1" noChangeArrowheads="1"/>
          </p:cNvSpPr>
          <p:nvPr>
            <p:ph type="title"/>
          </p:nvPr>
        </p:nvSpPr>
        <p:spPr/>
        <p:txBody>
          <a:bodyPr/>
          <a:lstStyle/>
          <a:p>
            <a:pPr eaLnBrk="1" hangingPunct="1"/>
            <a:r>
              <a:rPr lang="en-US" smtClean="0">
                <a:solidFill>
                  <a:schemeClr val="tx1"/>
                </a:solidFill>
              </a:rPr>
              <a:t>Rules</a:t>
            </a:r>
          </a:p>
        </p:txBody>
      </p:sp>
      <p:sp>
        <p:nvSpPr>
          <p:cNvPr id="36867" name="Rectangle 3"/>
          <p:cNvSpPr>
            <a:spLocks noGrp="1" noChangeArrowheads="1"/>
          </p:cNvSpPr>
          <p:nvPr>
            <p:ph type="body" idx="1"/>
          </p:nvPr>
        </p:nvSpPr>
        <p:spPr>
          <a:xfrm>
            <a:off x="301625" y="1527175"/>
            <a:ext cx="8504238" cy="4572000"/>
          </a:xfrm>
        </p:spPr>
        <p:txBody>
          <a:bodyPr/>
          <a:lstStyle/>
          <a:p>
            <a:pPr eaLnBrk="1" hangingPunct="1"/>
            <a:r>
              <a:rPr lang="en-US" b="1" smtClean="0"/>
              <a:t>The two main things we have to remember about rules are </a:t>
            </a:r>
          </a:p>
          <a:p>
            <a:pPr eaLnBrk="1" hangingPunct="1"/>
            <a:r>
              <a:rPr lang="en-US" b="1" smtClean="0"/>
              <a:t>FIRST: that they have to protect student and teacher safety and </a:t>
            </a:r>
          </a:p>
          <a:p>
            <a:pPr eaLnBrk="1" hangingPunct="1">
              <a:buFont typeface="Wingdings" pitchFamily="2" charset="2"/>
              <a:buNone/>
            </a:pPr>
            <a:r>
              <a:rPr lang="en-US" b="1" smtClean="0"/>
              <a:t>  SECOND: they have to facilitate the best conditions for learning. </a:t>
            </a:r>
          </a:p>
          <a:p>
            <a:pPr eaLnBrk="1" hangingPunct="1">
              <a:buFont typeface="Wingdings" pitchFamily="2" charset="2"/>
              <a:buNone/>
            </a:pPr>
            <a:endParaRPr lang="en-US" b="1" smtClean="0"/>
          </a:p>
          <a:p>
            <a:pPr eaLnBrk="1" hangingPunct="1">
              <a:buFont typeface="Wingdings" pitchFamily="2" charset="2"/>
              <a:buNone/>
            </a:pPr>
            <a:r>
              <a:rPr lang="en-US" b="1" smtClean="0"/>
              <a:t>Rules should be few in number, clear and concise</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3"/>
          <p:cNvSpPr>
            <a:spLocks noGrp="1" noChangeArrowheads="1"/>
          </p:cNvSpPr>
          <p:nvPr>
            <p:ph type="body" idx="1"/>
          </p:nvPr>
        </p:nvSpPr>
        <p:spPr>
          <a:xfrm>
            <a:off x="301625" y="1527175"/>
            <a:ext cx="8504238" cy="4572000"/>
          </a:xfrm>
        </p:spPr>
        <p:txBody>
          <a:bodyPr/>
          <a:lstStyle/>
          <a:p>
            <a:pPr eaLnBrk="1" hangingPunct="1"/>
            <a:r>
              <a:rPr lang="en-US" smtClean="0"/>
              <a:t>Classroom rules should be set cooperatively. Establish a few general rules of classroom conduct.</a:t>
            </a:r>
          </a:p>
          <a:p>
            <a:pPr eaLnBrk="1" hangingPunct="1"/>
            <a:r>
              <a:rPr lang="en-US" smtClean="0"/>
              <a:t>Rules need to be established as a result of a meaningful classroom discussion.</a:t>
            </a:r>
          </a:p>
          <a:p>
            <a:pPr eaLnBrk="1" hangingPunct="1"/>
            <a:r>
              <a:rPr lang="en-US" smtClean="0"/>
              <a:t>It’s an invitation for students to describe the class they would like to be part of and make suggestions for rules.</a:t>
            </a:r>
          </a:p>
        </p:txBody>
      </p:sp>
    </p:spTree>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body" idx="1"/>
          </p:nvPr>
        </p:nvSpPr>
        <p:spPr>
          <a:xfrm>
            <a:off x="301625" y="1527175"/>
            <a:ext cx="8504238" cy="4572000"/>
          </a:xfrm>
        </p:spPr>
        <p:txBody>
          <a:bodyPr/>
          <a:lstStyle/>
          <a:p>
            <a:pPr eaLnBrk="1" hangingPunct="1"/>
            <a:r>
              <a:rPr lang="en-US" sz="4400" dirty="0" smtClean="0"/>
              <a:t>Students know you respect and care for them when they are consulted and involved in decision making.</a:t>
            </a:r>
          </a:p>
          <a:p>
            <a:pPr eaLnBrk="1" hangingPunct="1"/>
            <a:endParaRPr lang="en-AU" sz="2800" b="1" dirty="0" smtClean="0"/>
          </a:p>
          <a:p>
            <a:pPr eaLnBrk="1" hangingPunct="1"/>
            <a:endParaRPr lang="en-AU" sz="2800" b="1" dirty="0" smtClean="0"/>
          </a:p>
          <a:p>
            <a:pPr eaLnBrk="1" hangingPunct="1"/>
            <a:endParaRPr lang="en-AU" sz="4400" dirty="0" smtClean="0"/>
          </a:p>
          <a:p>
            <a:pPr eaLnBrk="1" hangingPunct="1"/>
            <a:endParaRPr lang="en-US" sz="4400" dirty="0" smtClean="0"/>
          </a:p>
        </p:txBody>
      </p:sp>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2" descr="http://t0.gstatic.com/images?q=tbn:ANd9GcTbR_1X4xhjb_PBMFJl0W86rkOgCfd09h5gfLY7WLl3Cea4-i5n5w"/>
          <p:cNvPicPr>
            <a:picLocks noChangeAspect="1" noChangeArrowheads="1"/>
          </p:cNvPicPr>
          <p:nvPr/>
        </p:nvPicPr>
        <p:blipFill>
          <a:blip r:embed="rId2" cstate="print"/>
          <a:srcRect/>
          <a:stretch>
            <a:fillRect/>
          </a:stretch>
        </p:blipFill>
        <p:spPr bwMode="auto">
          <a:xfrm>
            <a:off x="0" y="548680"/>
            <a:ext cx="4499992" cy="6120680"/>
          </a:xfrm>
          <a:prstGeom prst="rect">
            <a:avLst/>
          </a:prstGeom>
          <a:noFill/>
          <a:ln w="9525">
            <a:noFill/>
            <a:miter lim="800000"/>
            <a:headEnd/>
            <a:tailEnd/>
          </a:ln>
        </p:spPr>
      </p:pic>
      <p:sp>
        <p:nvSpPr>
          <p:cNvPr id="4" name="TextBox 3"/>
          <p:cNvSpPr txBox="1"/>
          <p:nvPr/>
        </p:nvSpPr>
        <p:spPr>
          <a:xfrm>
            <a:off x="4572000" y="1071801"/>
            <a:ext cx="4392488" cy="5786199"/>
          </a:xfrm>
          <a:prstGeom prst="rect">
            <a:avLst/>
          </a:prstGeom>
          <a:noFill/>
        </p:spPr>
        <p:txBody>
          <a:bodyPr wrap="square" rtlCol="0">
            <a:spAutoFit/>
          </a:bodyPr>
          <a:lstStyle/>
          <a:p>
            <a:r>
              <a:rPr lang="en-AU" sz="3200" dirty="0" smtClean="0"/>
              <a:t>Rules:</a:t>
            </a:r>
          </a:p>
          <a:p>
            <a:endParaRPr lang="en-AU" sz="3200" dirty="0" smtClean="0"/>
          </a:p>
          <a:p>
            <a:r>
              <a:rPr lang="en-AU" sz="3200" dirty="0" smtClean="0"/>
              <a:t>Having a few general rules that cover many specifics is better than listing do’s and don’ts.</a:t>
            </a:r>
          </a:p>
          <a:p>
            <a:endParaRPr lang="en-AU" sz="3200" dirty="0" smtClean="0"/>
          </a:p>
          <a:p>
            <a:r>
              <a:rPr lang="en-AU" sz="3200" dirty="0" smtClean="0"/>
              <a:t>Effective rules are those that state what is expected rather than what not to do</a:t>
            </a:r>
          </a:p>
          <a:p>
            <a:endParaRPr lang="en-AU" dirty="0"/>
          </a:p>
        </p:txBody>
      </p:sp>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Routines &amp; Procedures</a:t>
            </a:r>
            <a:endParaRPr lang="en-AU" dirty="0"/>
          </a:p>
        </p:txBody>
      </p:sp>
      <p:sp>
        <p:nvSpPr>
          <p:cNvPr id="3" name="Content Placeholder 2"/>
          <p:cNvSpPr>
            <a:spLocks noGrp="1"/>
          </p:cNvSpPr>
          <p:nvPr>
            <p:ph sz="quarter" idx="1"/>
          </p:nvPr>
        </p:nvSpPr>
        <p:spPr/>
        <p:txBody>
          <a:bodyPr/>
          <a:lstStyle/>
          <a:p>
            <a:r>
              <a:rPr lang="en-AU" dirty="0" smtClean="0"/>
              <a:t>VEA – Hot Tips for Classroom Management</a:t>
            </a:r>
            <a:endParaRPr lang="en-AU" dirty="0"/>
          </a:p>
        </p:txBody>
      </p:sp>
    </p:spTree>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defRPr/>
            </a:pPr>
            <a:r>
              <a:rPr lang="en-AU" dirty="0" smtClean="0"/>
              <a:t>Procedures</a:t>
            </a:r>
            <a:endParaRPr lang="en-AU" dirty="0"/>
          </a:p>
        </p:txBody>
      </p:sp>
      <p:sp>
        <p:nvSpPr>
          <p:cNvPr id="39939" name="Content Placeholder 2"/>
          <p:cNvSpPr>
            <a:spLocks noGrp="1"/>
          </p:cNvSpPr>
          <p:nvPr>
            <p:ph sz="quarter" idx="1"/>
          </p:nvPr>
        </p:nvSpPr>
        <p:spPr>
          <a:xfrm>
            <a:off x="301625" y="1527175"/>
            <a:ext cx="8504238" cy="4572000"/>
          </a:xfrm>
        </p:spPr>
        <p:txBody>
          <a:bodyPr>
            <a:normAutofit lnSpcReduction="10000"/>
          </a:bodyPr>
          <a:lstStyle/>
          <a:p>
            <a:r>
              <a:rPr lang="en-AU" dirty="0" smtClean="0"/>
              <a:t>Effective teachers have:</a:t>
            </a:r>
          </a:p>
          <a:p>
            <a:pPr>
              <a:buFontTx/>
              <a:buChar char="-"/>
            </a:pPr>
            <a:r>
              <a:rPr lang="en-AU" dirty="0" smtClean="0"/>
              <a:t>Well thought out and structured procedures for every activity</a:t>
            </a:r>
          </a:p>
          <a:p>
            <a:pPr>
              <a:buFontTx/>
              <a:buChar char="-"/>
            </a:pPr>
            <a:r>
              <a:rPr lang="en-AU" dirty="0" smtClean="0"/>
              <a:t>Teach the procedures early in the year</a:t>
            </a:r>
          </a:p>
          <a:p>
            <a:pPr>
              <a:buFontTx/>
              <a:buChar char="-"/>
            </a:pPr>
            <a:r>
              <a:rPr lang="en-AU" dirty="0" smtClean="0"/>
              <a:t>Rehearse the class so procedures become routine</a:t>
            </a:r>
          </a:p>
          <a:p>
            <a:pPr>
              <a:buFontTx/>
              <a:buChar char="-"/>
            </a:pPr>
            <a:r>
              <a:rPr lang="en-AU" dirty="0" smtClean="0"/>
              <a:t>Reinforce a procedure when appropriate and re teach a procedure when necessary</a:t>
            </a:r>
          </a:p>
          <a:p>
            <a:pPr>
              <a:buFontTx/>
              <a:buChar char="-"/>
            </a:pPr>
            <a:endParaRPr lang="en-AU" dirty="0" smtClean="0"/>
          </a:p>
          <a:p>
            <a:pPr>
              <a:buFont typeface="Wingdings 2" pitchFamily="18" charset="2"/>
              <a:buNone/>
            </a:pPr>
            <a:r>
              <a:rPr lang="en-AU" dirty="0" smtClean="0"/>
              <a:t>(Wong &amp; Wong 2009)</a:t>
            </a:r>
          </a:p>
          <a:p>
            <a:pPr>
              <a:buFontTx/>
              <a:buChar char="-"/>
            </a:pPr>
            <a:endParaRPr lang="en-AU" dirty="0" smtClean="0"/>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Procedures</a:t>
            </a:r>
            <a:endParaRPr lang="en-AU" dirty="0"/>
          </a:p>
        </p:txBody>
      </p:sp>
      <p:sp>
        <p:nvSpPr>
          <p:cNvPr id="3" name="Content Placeholder 2"/>
          <p:cNvSpPr>
            <a:spLocks noGrp="1"/>
          </p:cNvSpPr>
          <p:nvPr>
            <p:ph sz="quarter" idx="1"/>
          </p:nvPr>
        </p:nvSpPr>
        <p:spPr/>
        <p:txBody>
          <a:bodyPr>
            <a:normAutofit lnSpcReduction="10000"/>
          </a:bodyPr>
          <a:lstStyle/>
          <a:p>
            <a:r>
              <a:rPr lang="en-AU" dirty="0" smtClean="0"/>
              <a:t>Weinstein &amp; </a:t>
            </a:r>
            <a:r>
              <a:rPr lang="en-AU" dirty="0" err="1" smtClean="0"/>
              <a:t>Mignano</a:t>
            </a:r>
            <a:r>
              <a:rPr lang="en-AU" dirty="0" smtClean="0"/>
              <a:t> (2003) suggest that routines be established to cover the following areas:</a:t>
            </a:r>
          </a:p>
          <a:p>
            <a:pPr>
              <a:buFontTx/>
              <a:buChar char="-"/>
            </a:pPr>
            <a:r>
              <a:rPr lang="en-AU" dirty="0" smtClean="0">
                <a:solidFill>
                  <a:srgbClr val="FF0000"/>
                </a:solidFill>
              </a:rPr>
              <a:t>Administration</a:t>
            </a:r>
            <a:r>
              <a:rPr lang="en-AU" dirty="0" smtClean="0"/>
              <a:t> – taking the roll, homework collection</a:t>
            </a:r>
          </a:p>
          <a:p>
            <a:pPr>
              <a:buFontTx/>
              <a:buChar char="-"/>
            </a:pPr>
            <a:r>
              <a:rPr lang="en-AU" dirty="0" smtClean="0">
                <a:solidFill>
                  <a:srgbClr val="FF0000"/>
                </a:solidFill>
              </a:rPr>
              <a:t>Movement</a:t>
            </a:r>
            <a:r>
              <a:rPr lang="en-AU" dirty="0" smtClean="0"/>
              <a:t> – students entering/leaving the room, going to the toilet</a:t>
            </a:r>
          </a:p>
          <a:p>
            <a:pPr>
              <a:buFontTx/>
              <a:buChar char="-"/>
            </a:pPr>
            <a:r>
              <a:rPr lang="en-AU" dirty="0" smtClean="0">
                <a:solidFill>
                  <a:srgbClr val="FF0000"/>
                </a:solidFill>
              </a:rPr>
              <a:t>Housekeeping </a:t>
            </a:r>
            <a:r>
              <a:rPr lang="en-AU" dirty="0" smtClean="0"/>
              <a:t>– watering plants, storing personal items</a:t>
            </a:r>
          </a:p>
          <a:p>
            <a:pPr>
              <a:buFontTx/>
              <a:buChar char="-"/>
            </a:pPr>
            <a:r>
              <a:rPr lang="en-AU" dirty="0" smtClean="0">
                <a:solidFill>
                  <a:srgbClr val="FF0000"/>
                </a:solidFill>
              </a:rPr>
              <a:t>Lessons</a:t>
            </a:r>
            <a:r>
              <a:rPr lang="en-AU" dirty="0" smtClean="0"/>
              <a:t> – moving around the room, seating arrangements, knowing and tracking what needs to be done</a:t>
            </a:r>
          </a:p>
          <a:p>
            <a:pPr>
              <a:buFontTx/>
              <a:buChar char="-"/>
            </a:pPr>
            <a:endParaRPr lang="en-AU" dirty="0"/>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Procedures</a:t>
            </a:r>
            <a:endParaRPr lang="en-AU" dirty="0"/>
          </a:p>
        </p:txBody>
      </p:sp>
      <p:sp>
        <p:nvSpPr>
          <p:cNvPr id="3" name="Content Placeholder 2"/>
          <p:cNvSpPr>
            <a:spLocks noGrp="1"/>
          </p:cNvSpPr>
          <p:nvPr>
            <p:ph sz="quarter" idx="1"/>
          </p:nvPr>
        </p:nvSpPr>
        <p:spPr/>
        <p:txBody>
          <a:bodyPr/>
          <a:lstStyle/>
          <a:p>
            <a:r>
              <a:rPr lang="en-AU" dirty="0" smtClean="0">
                <a:solidFill>
                  <a:srgbClr val="FF0000"/>
                </a:solidFill>
              </a:rPr>
              <a:t>Interactions between teacher and student </a:t>
            </a:r>
            <a:r>
              <a:rPr lang="en-AU" dirty="0" smtClean="0"/>
              <a:t>– how do I get the teachers attention when I need help?</a:t>
            </a:r>
          </a:p>
          <a:p>
            <a:r>
              <a:rPr lang="en-AU" dirty="0" smtClean="0">
                <a:solidFill>
                  <a:srgbClr val="FF0000"/>
                </a:solidFill>
              </a:rPr>
              <a:t>Student talk </a:t>
            </a:r>
            <a:r>
              <a:rPr lang="en-AU" dirty="0" smtClean="0"/>
              <a:t>– giving each other help or socialising</a:t>
            </a:r>
            <a:endParaRPr lang="en-AU" dirty="0">
              <a:solidFill>
                <a:srgbClr val="FF0000"/>
              </a:solidFill>
            </a:endParaRP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Remember:</a:t>
            </a:r>
            <a:endParaRPr lang="en-AU" dirty="0"/>
          </a:p>
        </p:txBody>
      </p:sp>
      <p:sp>
        <p:nvSpPr>
          <p:cNvPr id="3" name="Content Placeholder 2"/>
          <p:cNvSpPr>
            <a:spLocks noGrp="1"/>
          </p:cNvSpPr>
          <p:nvPr>
            <p:ph sz="quarter" idx="1"/>
          </p:nvPr>
        </p:nvSpPr>
        <p:spPr/>
        <p:txBody>
          <a:bodyPr/>
          <a:lstStyle/>
          <a:p>
            <a:r>
              <a:rPr lang="en-AU" dirty="0" smtClean="0"/>
              <a:t>Without efficient rules and procedures a great deal of time is wasted answering the same question over and over:</a:t>
            </a:r>
          </a:p>
          <a:p>
            <a:r>
              <a:rPr lang="en-AU" dirty="0" smtClean="0"/>
              <a:t>‘My pencil broke?’ ‘What do I do now?’ </a:t>
            </a:r>
          </a:p>
          <a:p>
            <a:pPr>
              <a:buNone/>
            </a:pPr>
            <a:r>
              <a:rPr lang="en-AU" dirty="0" smtClean="0"/>
              <a:t>‘I’m finished?’ ‘She hit me?’ ‘He took my pencil’ ‘I left me work in my bag’ etc etc etc etc</a:t>
            </a:r>
            <a:endParaRPr lang="en-AU"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pPr eaLnBrk="1" hangingPunct="1">
              <a:defRPr/>
            </a:pPr>
            <a:r>
              <a:rPr lang="en-US" dirty="0" smtClean="0"/>
              <a:t>Consequences</a:t>
            </a:r>
            <a:endParaRPr lang="en-US" dirty="0"/>
          </a:p>
        </p:txBody>
      </p:sp>
      <p:sp>
        <p:nvSpPr>
          <p:cNvPr id="40963" name="Rectangle 3"/>
          <p:cNvSpPr>
            <a:spLocks noGrp="1" noChangeArrowheads="1"/>
          </p:cNvSpPr>
          <p:nvPr>
            <p:ph type="body" idx="1"/>
          </p:nvPr>
        </p:nvSpPr>
        <p:spPr>
          <a:xfrm>
            <a:off x="301625" y="1527175"/>
            <a:ext cx="8504238" cy="4572000"/>
          </a:xfrm>
        </p:spPr>
        <p:txBody>
          <a:bodyPr/>
          <a:lstStyle/>
          <a:p>
            <a:pPr eaLnBrk="1" hangingPunct="1"/>
            <a:r>
              <a:rPr lang="en-US" b="1" dirty="0" smtClean="0"/>
              <a:t>When students break the rules, they must know ahead of time that there are consequences. </a:t>
            </a:r>
          </a:p>
          <a:p>
            <a:pPr eaLnBrk="1" hangingPunct="1"/>
            <a:r>
              <a:rPr lang="en-US" b="1" dirty="0" smtClean="0"/>
              <a:t>Students should know the consequences, there should be no surprises. </a:t>
            </a:r>
          </a:p>
          <a:p>
            <a:pPr eaLnBrk="1" hangingPunct="1"/>
            <a:endParaRPr lang="en-US" b="1" dirty="0" smtClean="0"/>
          </a:p>
          <a:p>
            <a:pPr eaLnBrk="1" hangingPunct="1"/>
            <a:r>
              <a:rPr lang="en-US" b="1" dirty="0" smtClean="0"/>
              <a:t>Note:</a:t>
            </a:r>
            <a:r>
              <a:rPr lang="en-US" dirty="0" smtClean="0"/>
              <a:t> Students I’ve worked with will often decide on harsher consequences than I would as a teacher – </a:t>
            </a:r>
            <a:endParaRPr lang="en-US" b="1" dirty="0" smtClean="0"/>
          </a:p>
          <a:p>
            <a:pPr eaLnBrk="1" hangingPunct="1"/>
            <a:endParaRPr lang="en-US" b="1" dirty="0" smtClean="0"/>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 positive classroom environment??</a:t>
            </a:r>
            <a:endParaRPr lang="en-AU" dirty="0"/>
          </a:p>
        </p:txBody>
      </p:sp>
      <p:sp>
        <p:nvSpPr>
          <p:cNvPr id="3" name="Content Placeholder 2"/>
          <p:cNvSpPr>
            <a:spLocks noGrp="1"/>
          </p:cNvSpPr>
          <p:nvPr>
            <p:ph sz="quarter" idx="1"/>
          </p:nvPr>
        </p:nvSpPr>
        <p:spPr/>
        <p:txBody>
          <a:bodyPr/>
          <a:lstStyle/>
          <a:p>
            <a:r>
              <a:rPr lang="en-AU" dirty="0" smtClean="0">
                <a:hlinkClick r:id="rId2"/>
              </a:rPr>
              <a:t>http://www.youtube.com/watch?v=TE1lmurXRCU</a:t>
            </a:r>
            <a:endParaRPr lang="en-AU" dirty="0" smtClean="0"/>
          </a:p>
          <a:p>
            <a:endParaRPr lang="en-AU" dirty="0" smtClean="0"/>
          </a:p>
          <a:p>
            <a:r>
              <a:rPr lang="en-AU" dirty="0" smtClean="0"/>
              <a:t>Y chart activity</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Consequences</a:t>
            </a:r>
            <a:endParaRPr lang="en-AU" dirty="0"/>
          </a:p>
        </p:txBody>
      </p:sp>
      <p:sp>
        <p:nvSpPr>
          <p:cNvPr id="3" name="Content Placeholder 2"/>
          <p:cNvSpPr>
            <a:spLocks noGrp="1"/>
          </p:cNvSpPr>
          <p:nvPr>
            <p:ph sz="quarter" idx="1"/>
          </p:nvPr>
        </p:nvSpPr>
        <p:spPr>
          <a:xfrm>
            <a:off x="612648" y="1600200"/>
            <a:ext cx="8153400" cy="4277072"/>
          </a:xfrm>
        </p:spPr>
        <p:txBody>
          <a:bodyPr>
            <a:normAutofit fontScale="92500" lnSpcReduction="10000"/>
          </a:bodyPr>
          <a:lstStyle/>
          <a:p>
            <a:r>
              <a:rPr lang="en-AU" dirty="0" smtClean="0"/>
              <a:t>Weinstein &amp; </a:t>
            </a:r>
            <a:r>
              <a:rPr lang="en-AU" dirty="0" err="1" smtClean="0"/>
              <a:t>Mignano</a:t>
            </a:r>
            <a:r>
              <a:rPr lang="en-AU" dirty="0" smtClean="0"/>
              <a:t> (2003) found that consequences fell into 7 categories:</a:t>
            </a:r>
          </a:p>
          <a:p>
            <a:pPr marL="514350" indent="-514350">
              <a:buAutoNum type="arabicPeriod"/>
            </a:pPr>
            <a:r>
              <a:rPr lang="en-AU" dirty="0" smtClean="0"/>
              <a:t>Expression of disappointment </a:t>
            </a:r>
          </a:p>
          <a:p>
            <a:pPr marL="514350" indent="-514350">
              <a:buAutoNum type="arabicPeriod"/>
            </a:pPr>
            <a:r>
              <a:rPr lang="en-AU" dirty="0" smtClean="0"/>
              <a:t>Loss of privileges</a:t>
            </a:r>
          </a:p>
          <a:p>
            <a:pPr marL="514350" indent="-514350">
              <a:buAutoNum type="arabicPeriod"/>
            </a:pPr>
            <a:r>
              <a:rPr lang="en-AU" dirty="0" smtClean="0"/>
              <a:t>Exclusion from the group</a:t>
            </a:r>
          </a:p>
          <a:p>
            <a:pPr marL="514350" indent="-514350">
              <a:buAutoNum type="arabicPeriod"/>
            </a:pPr>
            <a:r>
              <a:rPr lang="en-AU" dirty="0" smtClean="0"/>
              <a:t>Written reflections on the problem</a:t>
            </a:r>
          </a:p>
          <a:p>
            <a:pPr marL="514350" indent="-514350">
              <a:buAutoNum type="arabicPeriod"/>
            </a:pPr>
            <a:r>
              <a:rPr lang="en-AU" dirty="0" smtClean="0"/>
              <a:t>Detentions</a:t>
            </a:r>
          </a:p>
          <a:p>
            <a:pPr marL="514350" indent="-514350">
              <a:buAutoNum type="arabicPeriod"/>
            </a:pPr>
            <a:r>
              <a:rPr lang="en-AU" dirty="0" smtClean="0"/>
              <a:t>Visit to the principal’s office</a:t>
            </a:r>
          </a:p>
          <a:p>
            <a:pPr marL="514350" indent="-514350">
              <a:buAutoNum type="arabicPeriod"/>
            </a:pPr>
            <a:r>
              <a:rPr lang="en-AU" dirty="0" smtClean="0"/>
              <a:t>Contact with parents</a:t>
            </a:r>
            <a:endParaRPr lang="en-AU" dirty="0"/>
          </a:p>
        </p:txBody>
      </p:sp>
      <p:pic>
        <p:nvPicPr>
          <p:cNvPr id="1026" name="Picture 2" descr="http://www.onlineshoppingaustralia.com.au/images/disappointment-across-the-nation.jpg"/>
          <p:cNvPicPr>
            <a:picLocks noChangeAspect="1" noChangeArrowheads="1"/>
          </p:cNvPicPr>
          <p:nvPr/>
        </p:nvPicPr>
        <p:blipFill>
          <a:blip r:embed="rId2" cstate="print"/>
          <a:srcRect/>
          <a:stretch>
            <a:fillRect/>
          </a:stretch>
        </p:blipFill>
        <p:spPr bwMode="auto">
          <a:xfrm>
            <a:off x="5580112" y="2276872"/>
            <a:ext cx="1224136" cy="1224136"/>
          </a:xfrm>
          <a:prstGeom prst="rect">
            <a:avLst/>
          </a:prstGeom>
          <a:noFill/>
        </p:spPr>
      </p:pic>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Tips for Using Consequences</a:t>
            </a:r>
            <a:endParaRPr lang="en-AU" dirty="0"/>
          </a:p>
        </p:txBody>
      </p:sp>
      <p:sp>
        <p:nvSpPr>
          <p:cNvPr id="3" name="Content Placeholder 2"/>
          <p:cNvSpPr>
            <a:spLocks noGrp="1"/>
          </p:cNvSpPr>
          <p:nvPr>
            <p:ph sz="quarter" idx="1"/>
          </p:nvPr>
        </p:nvSpPr>
        <p:spPr/>
        <p:txBody>
          <a:bodyPr>
            <a:normAutofit fontScale="70000" lnSpcReduction="20000"/>
          </a:bodyPr>
          <a:lstStyle/>
          <a:p>
            <a:r>
              <a:rPr lang="en-AU" dirty="0" smtClean="0"/>
              <a:t>Always implement when a rule is broken – consistency</a:t>
            </a:r>
          </a:p>
          <a:p>
            <a:r>
              <a:rPr lang="en-AU" dirty="0" smtClean="0"/>
              <a:t>Select the most appropriate consequence from the list of alternatives – look at the offence / the student involved / the situation / how best can you help the student</a:t>
            </a:r>
          </a:p>
          <a:p>
            <a:r>
              <a:rPr lang="en-AU" dirty="0" smtClean="0"/>
              <a:t>Sometimes it may be best to let the student choose the consequence</a:t>
            </a:r>
          </a:p>
          <a:p>
            <a:r>
              <a:rPr lang="en-AU" dirty="0" smtClean="0"/>
              <a:t>State the rule and consequence to the offending student – nothing more needs to be said</a:t>
            </a:r>
          </a:p>
          <a:p>
            <a:r>
              <a:rPr lang="en-AU" dirty="0" smtClean="0"/>
              <a:t>Be private </a:t>
            </a:r>
          </a:p>
          <a:p>
            <a:r>
              <a:rPr lang="en-AU" dirty="0" smtClean="0"/>
              <a:t>Do not embarrass  the student</a:t>
            </a:r>
          </a:p>
          <a:p>
            <a:r>
              <a:rPr lang="en-AU" dirty="0" smtClean="0"/>
              <a:t>Do not turn it into a power struggle</a:t>
            </a:r>
          </a:p>
          <a:p>
            <a:r>
              <a:rPr lang="en-AU" dirty="0" smtClean="0"/>
              <a:t>Control anger – be calm and speak quietly – accept no excuses</a:t>
            </a:r>
          </a:p>
          <a:p>
            <a:endParaRPr lang="en-AU" dirty="0" smtClean="0"/>
          </a:p>
          <a:p>
            <a:r>
              <a:rPr lang="en-AU" dirty="0" smtClean="0"/>
              <a:t>As a teacher we always look for ways to help students</a:t>
            </a:r>
          </a:p>
          <a:p>
            <a:pPr>
              <a:buNone/>
            </a:pPr>
            <a:r>
              <a:rPr lang="en-AU" dirty="0" smtClean="0"/>
              <a:t>Richard </a:t>
            </a:r>
            <a:r>
              <a:rPr lang="en-AU" dirty="0" err="1" smtClean="0"/>
              <a:t>Curwin</a:t>
            </a:r>
            <a:r>
              <a:rPr lang="en-AU" dirty="0" smtClean="0"/>
              <a:t> (1992)</a:t>
            </a:r>
          </a:p>
        </p:txBody>
      </p:sp>
    </p:spTree>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a:t>
            </a:r>
            <a:endParaRPr lang="en-AU" dirty="0"/>
          </a:p>
        </p:txBody>
      </p:sp>
      <p:sp>
        <p:nvSpPr>
          <p:cNvPr id="3" name="Content Placeholder 2"/>
          <p:cNvSpPr>
            <a:spLocks noGrp="1"/>
          </p:cNvSpPr>
          <p:nvPr>
            <p:ph sz="quarter" idx="1"/>
          </p:nvPr>
        </p:nvSpPr>
        <p:spPr/>
        <p:txBody>
          <a:bodyPr/>
          <a:lstStyle/>
          <a:p>
            <a:r>
              <a:rPr lang="en-AU" dirty="0" smtClean="0"/>
              <a:t>‘When teachers have good relationships with their students and present a stimulating, demanding and supportive setting for learning, they can essentially preclude impending behaviour problems....</a:t>
            </a:r>
          </a:p>
          <a:p>
            <a:r>
              <a:rPr lang="en-AU" dirty="0" smtClean="0"/>
              <a:t>Communication is the key to everything in the learning environment; it is fundamental to....instruction and motivation as well as behaviour management.’ </a:t>
            </a:r>
            <a:r>
              <a:rPr lang="en-AU" sz="1400" dirty="0" smtClean="0"/>
              <a:t>(Cope 2007 p.60)</a:t>
            </a:r>
            <a:endParaRPr lang="en-AU" sz="1400" dirty="0"/>
          </a:p>
        </p:txBody>
      </p:sp>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Developing good communication</a:t>
            </a:r>
            <a:endParaRPr lang="en-AU" dirty="0"/>
          </a:p>
        </p:txBody>
      </p:sp>
      <p:sp>
        <p:nvSpPr>
          <p:cNvPr id="3" name="Content Placeholder 2"/>
          <p:cNvSpPr>
            <a:spLocks noGrp="1"/>
          </p:cNvSpPr>
          <p:nvPr>
            <p:ph sz="quarter" idx="1"/>
          </p:nvPr>
        </p:nvSpPr>
        <p:spPr/>
        <p:txBody>
          <a:bodyPr/>
          <a:lstStyle/>
          <a:p>
            <a:r>
              <a:rPr lang="en-AU" dirty="0" smtClean="0"/>
              <a:t>Research into effective teachers highlighted the following characteristics:</a:t>
            </a:r>
          </a:p>
          <a:p>
            <a:pPr>
              <a:buFontTx/>
              <a:buChar char="-"/>
            </a:pPr>
            <a:r>
              <a:rPr lang="en-AU" dirty="0" smtClean="0"/>
              <a:t>Warm</a:t>
            </a:r>
          </a:p>
          <a:p>
            <a:pPr>
              <a:buFontTx/>
              <a:buChar char="-"/>
            </a:pPr>
            <a:r>
              <a:rPr lang="en-AU" dirty="0" smtClean="0"/>
              <a:t>Friendly</a:t>
            </a:r>
          </a:p>
          <a:p>
            <a:pPr>
              <a:buFontTx/>
              <a:buChar char="-"/>
            </a:pPr>
            <a:r>
              <a:rPr lang="en-AU" dirty="0" smtClean="0"/>
              <a:t>High expectations</a:t>
            </a:r>
          </a:p>
          <a:p>
            <a:pPr>
              <a:buFontTx/>
              <a:buChar char="-"/>
            </a:pPr>
            <a:r>
              <a:rPr lang="en-AU" dirty="0" smtClean="0"/>
              <a:t>Structured environment</a:t>
            </a:r>
          </a:p>
          <a:p>
            <a:pPr>
              <a:buFontTx/>
              <a:buChar char="-"/>
            </a:pPr>
            <a:endParaRPr lang="en-AU" dirty="0" smtClean="0"/>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Students noted...</a:t>
            </a:r>
            <a:endParaRPr lang="en-AU" dirty="0"/>
          </a:p>
        </p:txBody>
      </p:sp>
      <p:sp>
        <p:nvSpPr>
          <p:cNvPr id="3" name="Content Placeholder 2"/>
          <p:cNvSpPr>
            <a:spLocks noGrp="1"/>
          </p:cNvSpPr>
          <p:nvPr>
            <p:ph sz="quarter" idx="1"/>
          </p:nvPr>
        </p:nvSpPr>
        <p:spPr/>
        <p:txBody>
          <a:bodyPr/>
          <a:lstStyle/>
          <a:p>
            <a:r>
              <a:rPr lang="en-AU" dirty="0" smtClean="0"/>
              <a:t>Teachers who:</a:t>
            </a:r>
          </a:p>
          <a:p>
            <a:pPr>
              <a:buFontTx/>
              <a:buChar char="-"/>
            </a:pPr>
            <a:r>
              <a:rPr lang="en-AU" dirty="0" smtClean="0"/>
              <a:t>Do not lose their temper</a:t>
            </a:r>
          </a:p>
          <a:p>
            <a:pPr>
              <a:buFontTx/>
              <a:buChar char="-"/>
            </a:pPr>
            <a:r>
              <a:rPr lang="en-AU" dirty="0" smtClean="0"/>
              <a:t>Do not embarrass children</a:t>
            </a:r>
          </a:p>
          <a:p>
            <a:pPr>
              <a:buFontTx/>
              <a:buChar char="-"/>
            </a:pPr>
            <a:r>
              <a:rPr lang="en-AU" dirty="0" smtClean="0"/>
              <a:t>Are positive and encouraging</a:t>
            </a:r>
          </a:p>
          <a:p>
            <a:pPr>
              <a:buFontTx/>
              <a:buChar char="-"/>
            </a:pPr>
            <a:r>
              <a:rPr lang="en-AU" dirty="0" smtClean="0"/>
              <a:t>Are in charge - authoritative</a:t>
            </a:r>
          </a:p>
          <a:p>
            <a:pPr>
              <a:buNone/>
            </a:pPr>
            <a:r>
              <a:rPr lang="en-AU" sz="1800" dirty="0" smtClean="0"/>
              <a:t>(Cope 2007)</a:t>
            </a:r>
            <a:endParaRPr lang="en-AU" sz="1800" dirty="0"/>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Communication</a:t>
            </a:r>
            <a:endParaRPr lang="en-AU" dirty="0"/>
          </a:p>
        </p:txBody>
      </p:sp>
      <p:sp>
        <p:nvSpPr>
          <p:cNvPr id="3" name="Content Placeholder 2"/>
          <p:cNvSpPr>
            <a:spLocks noGrp="1"/>
          </p:cNvSpPr>
          <p:nvPr>
            <p:ph sz="quarter" idx="1"/>
          </p:nvPr>
        </p:nvSpPr>
        <p:spPr/>
        <p:txBody>
          <a:bodyPr/>
          <a:lstStyle/>
          <a:p>
            <a:r>
              <a:rPr lang="en-AU" dirty="0" smtClean="0"/>
              <a:t>It’s more than words – actions, movements, voice tone, facial expressions, other non verbal behaviours. </a:t>
            </a:r>
          </a:p>
          <a:p>
            <a:r>
              <a:rPr lang="en-AU" dirty="0" smtClean="0"/>
              <a:t>Many times the messages teachers send are not the messages students receive</a:t>
            </a:r>
            <a:endParaRPr lang="en-AU" dirty="0"/>
          </a:p>
        </p:txBody>
      </p:sp>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Examples:</a:t>
            </a:r>
            <a:endParaRPr lang="en-AU" dirty="0"/>
          </a:p>
        </p:txBody>
      </p:sp>
      <p:sp>
        <p:nvSpPr>
          <p:cNvPr id="3" name="Content Placeholder 2"/>
          <p:cNvSpPr>
            <a:spLocks noGrp="1"/>
          </p:cNvSpPr>
          <p:nvPr>
            <p:ph sz="quarter" idx="1"/>
          </p:nvPr>
        </p:nvSpPr>
        <p:spPr>
          <a:xfrm>
            <a:off x="612648" y="1412776"/>
            <a:ext cx="8153400" cy="5328592"/>
          </a:xfrm>
        </p:spPr>
        <p:txBody>
          <a:bodyPr>
            <a:normAutofit fontScale="85000" lnSpcReduction="20000"/>
          </a:bodyPr>
          <a:lstStyle/>
          <a:p>
            <a:pPr>
              <a:buNone/>
            </a:pPr>
            <a:r>
              <a:rPr lang="en-AU" dirty="0" smtClean="0">
                <a:solidFill>
                  <a:srgbClr val="FF0000"/>
                </a:solidFill>
              </a:rPr>
              <a:t>Teacher: Carl, where is your homework?</a:t>
            </a:r>
          </a:p>
          <a:p>
            <a:pPr>
              <a:buNone/>
            </a:pPr>
            <a:r>
              <a:rPr lang="en-AU" dirty="0" smtClean="0">
                <a:solidFill>
                  <a:srgbClr val="FF0000"/>
                </a:solidFill>
              </a:rPr>
              <a:t>Carl: I left it in my dad’s car this morning.</a:t>
            </a:r>
          </a:p>
          <a:p>
            <a:pPr>
              <a:buNone/>
            </a:pPr>
            <a:r>
              <a:rPr lang="en-AU" dirty="0" smtClean="0">
                <a:solidFill>
                  <a:srgbClr val="FF0000"/>
                </a:solidFill>
              </a:rPr>
              <a:t>Teacher: Again? You will have to bring me a note from your father saying that you actually did the homework. No grade without the note.</a:t>
            </a:r>
          </a:p>
          <a:p>
            <a:pPr>
              <a:buNone/>
            </a:pPr>
            <a:r>
              <a:rPr lang="en-AU" dirty="0" smtClean="0">
                <a:solidFill>
                  <a:srgbClr val="FF0000"/>
                </a:solidFill>
              </a:rPr>
              <a:t>(What message does Carl receive here?)</a:t>
            </a:r>
          </a:p>
          <a:p>
            <a:pPr>
              <a:buNone/>
            </a:pPr>
            <a:r>
              <a:rPr lang="en-AU" dirty="0" smtClean="0"/>
              <a:t>Teacher: get ready for your test. Put all your things under your desk. Jane and Peter you are sitting too close together. One of you move!</a:t>
            </a:r>
          </a:p>
          <a:p>
            <a:pPr>
              <a:buNone/>
            </a:pPr>
            <a:r>
              <a:rPr lang="en-AU" dirty="0" smtClean="0"/>
              <a:t> (What message do Jane and Peter receive?)</a:t>
            </a:r>
          </a:p>
          <a:p>
            <a:pPr>
              <a:buNone/>
            </a:pPr>
            <a:r>
              <a:rPr lang="en-AU" dirty="0" smtClean="0">
                <a:solidFill>
                  <a:srgbClr val="00B050"/>
                </a:solidFill>
              </a:rPr>
              <a:t>A new student comes into the classroom who is messy and unwashed. The teacher places their hand lightly on the child’s shoulder and says, ‘I’m glad you’re here.’ Their muscles tense and they lean away from the child.</a:t>
            </a:r>
          </a:p>
          <a:p>
            <a:pPr>
              <a:buNone/>
            </a:pPr>
            <a:r>
              <a:rPr lang="en-AU" dirty="0" smtClean="0">
                <a:solidFill>
                  <a:srgbClr val="00B050"/>
                </a:solidFill>
              </a:rPr>
              <a:t>(What message does the child receive?)</a:t>
            </a:r>
          </a:p>
          <a:p>
            <a:pPr>
              <a:buNone/>
            </a:pPr>
            <a:endParaRPr lang="en-AU" dirty="0" smtClean="0"/>
          </a:p>
          <a:p>
            <a:endParaRPr lang="en-AU" dirty="0"/>
          </a:p>
        </p:txBody>
      </p:sp>
    </p:spTree>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Inappropriate teacher questions</a:t>
            </a:r>
            <a:endParaRPr lang="en-AU" dirty="0"/>
          </a:p>
        </p:txBody>
      </p:sp>
      <p:sp>
        <p:nvSpPr>
          <p:cNvPr id="3" name="Content Placeholder 2"/>
          <p:cNvSpPr>
            <a:spLocks noGrp="1"/>
          </p:cNvSpPr>
          <p:nvPr>
            <p:ph sz="quarter" idx="1"/>
          </p:nvPr>
        </p:nvSpPr>
        <p:spPr/>
        <p:txBody>
          <a:bodyPr/>
          <a:lstStyle/>
          <a:p>
            <a:pPr>
              <a:buFontTx/>
              <a:buChar char="-"/>
            </a:pPr>
            <a:r>
              <a:rPr lang="en-AU" dirty="0" smtClean="0"/>
              <a:t>‘What do you think you’re up to?’</a:t>
            </a:r>
          </a:p>
          <a:p>
            <a:pPr>
              <a:buFontTx/>
              <a:buChar char="-"/>
            </a:pPr>
            <a:r>
              <a:rPr lang="en-AU" dirty="0" smtClean="0"/>
              <a:t>‘So you think it’s funny do you?’</a:t>
            </a:r>
          </a:p>
          <a:p>
            <a:pPr>
              <a:buFontTx/>
              <a:buChar char="-"/>
            </a:pPr>
            <a:r>
              <a:rPr lang="en-AU" dirty="0" smtClean="0"/>
              <a:t>‘</a:t>
            </a:r>
            <a:r>
              <a:rPr lang="en-AU" i="1" dirty="0" smtClean="0"/>
              <a:t>What</a:t>
            </a:r>
            <a:r>
              <a:rPr lang="en-AU" dirty="0" smtClean="0"/>
              <a:t> did you say?’</a:t>
            </a:r>
          </a:p>
          <a:p>
            <a:pPr>
              <a:buFontTx/>
              <a:buChar char="-"/>
            </a:pPr>
            <a:r>
              <a:rPr lang="en-AU" dirty="0" smtClean="0"/>
              <a:t>‘How many times have I told you to....?’</a:t>
            </a:r>
          </a:p>
          <a:p>
            <a:pPr>
              <a:buFontTx/>
              <a:buChar char="-"/>
            </a:pPr>
            <a:r>
              <a:rPr lang="en-AU" i="1" dirty="0" smtClean="0"/>
              <a:t>‘Are you right?’</a:t>
            </a:r>
          </a:p>
          <a:p>
            <a:pPr>
              <a:buFontTx/>
              <a:buChar char="-"/>
            </a:pPr>
            <a:endParaRPr lang="en-AU" dirty="0" smtClean="0"/>
          </a:p>
          <a:p>
            <a:pPr>
              <a:buFontTx/>
              <a:buChar char="-"/>
            </a:pPr>
            <a:r>
              <a:rPr lang="en-AU" dirty="0" smtClean="0"/>
              <a:t>What makes these questions inappropriate?</a:t>
            </a:r>
            <a:endParaRPr lang="en-AU" dirty="0"/>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noAutofit/>
          </a:bodyPr>
          <a:lstStyle/>
          <a:p>
            <a:pPr algn="ctr"/>
            <a:r>
              <a:rPr lang="en-US" sz="6000" dirty="0" smtClean="0"/>
              <a:t>Student Engagement</a:t>
            </a:r>
            <a:endParaRPr lang="en-US" sz="6000" dirty="0"/>
          </a:p>
        </p:txBody>
      </p:sp>
      <p:sp>
        <p:nvSpPr>
          <p:cNvPr id="8195" name="Rectangle 3"/>
          <p:cNvSpPr>
            <a:spLocks noGrp="1" noChangeArrowheads="1"/>
          </p:cNvSpPr>
          <p:nvPr>
            <p:ph type="body" idx="1"/>
          </p:nvPr>
        </p:nvSpPr>
        <p:spPr/>
        <p:txBody>
          <a:bodyPr/>
          <a:lstStyle/>
          <a:p>
            <a:pPr>
              <a:lnSpc>
                <a:spcPct val="90000"/>
              </a:lnSpc>
              <a:buNone/>
            </a:pPr>
            <a:r>
              <a:rPr lang="en-US" sz="3200" dirty="0" smtClean="0"/>
              <a:t>‘A principle of educational psychology is that the more students are cognitively engaged in an activity, the more likely they are to learn.’</a:t>
            </a:r>
          </a:p>
          <a:p>
            <a:pPr>
              <a:lnSpc>
                <a:spcPct val="90000"/>
              </a:lnSpc>
              <a:buNone/>
            </a:pPr>
            <a:r>
              <a:rPr lang="en-US" sz="1600" dirty="0" smtClean="0"/>
              <a:t>(</a:t>
            </a:r>
            <a:r>
              <a:rPr lang="en-US" sz="1600" dirty="0" err="1" smtClean="0"/>
              <a:t>Woolfolk</a:t>
            </a:r>
            <a:r>
              <a:rPr lang="en-US" sz="1600" dirty="0" smtClean="0"/>
              <a:t> &amp; </a:t>
            </a:r>
            <a:r>
              <a:rPr lang="en-US" sz="1600" dirty="0" err="1" smtClean="0"/>
              <a:t>Margetts</a:t>
            </a:r>
            <a:r>
              <a:rPr lang="en-US" sz="1600" dirty="0" smtClean="0"/>
              <a:t> 2007 p.433)</a:t>
            </a:r>
          </a:p>
          <a:p>
            <a:pPr>
              <a:lnSpc>
                <a:spcPct val="90000"/>
              </a:lnSpc>
              <a:buNone/>
            </a:pPr>
            <a:r>
              <a:rPr lang="en-US" sz="3200" dirty="0" smtClean="0"/>
              <a:t>Think Pair Share</a:t>
            </a:r>
          </a:p>
          <a:p>
            <a:pPr>
              <a:lnSpc>
                <a:spcPct val="90000"/>
              </a:lnSpc>
              <a:buNone/>
            </a:pPr>
            <a:r>
              <a:rPr lang="en-US" sz="3200" dirty="0" smtClean="0"/>
              <a:t>What strategies can teachers employ to </a:t>
            </a:r>
            <a:r>
              <a:rPr lang="en-US" sz="3200" dirty="0" err="1" smtClean="0"/>
              <a:t>maximise</a:t>
            </a:r>
            <a:r>
              <a:rPr lang="en-US" sz="3200" dirty="0" smtClean="0"/>
              <a:t> students engagement during learning tasks?</a:t>
            </a:r>
            <a:endParaRPr lang="en-US" sz="3200" dirty="0"/>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Keeping Students Engaged</a:t>
            </a:r>
            <a:endParaRPr lang="en-AU" dirty="0"/>
          </a:p>
        </p:txBody>
      </p:sp>
      <p:sp>
        <p:nvSpPr>
          <p:cNvPr id="3" name="Content Placeholder 2"/>
          <p:cNvSpPr>
            <a:spLocks noGrp="1"/>
          </p:cNvSpPr>
          <p:nvPr>
            <p:ph sz="quarter" idx="1"/>
          </p:nvPr>
        </p:nvSpPr>
        <p:spPr/>
        <p:txBody>
          <a:bodyPr/>
          <a:lstStyle/>
          <a:p>
            <a:r>
              <a:rPr lang="en-AU" dirty="0" smtClean="0"/>
              <a:t>Make basic work requirements clear – headings, neatness, pen or pencil</a:t>
            </a:r>
          </a:p>
          <a:p>
            <a:r>
              <a:rPr lang="en-AU" dirty="0" smtClean="0"/>
              <a:t>Communicate the specifics of assignments – students should know what is required of them</a:t>
            </a:r>
          </a:p>
          <a:p>
            <a:r>
              <a:rPr lang="en-AU" dirty="0" smtClean="0"/>
              <a:t>Monitor work in progress – ensure all students understand, in discussions make sure everyone has a chance to respond</a:t>
            </a:r>
          </a:p>
          <a:p>
            <a:r>
              <a:rPr lang="en-AU" dirty="0" smtClean="0"/>
              <a:t>Give frequent academic feedback</a:t>
            </a:r>
            <a:endParaRPr lang="en-AU" dirty="0"/>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23528" y="228600"/>
            <a:ext cx="8442520" cy="990600"/>
          </a:xfrm>
        </p:spPr>
        <p:txBody>
          <a:bodyPr>
            <a:normAutofit fontScale="90000"/>
          </a:bodyPr>
          <a:lstStyle/>
          <a:p>
            <a:r>
              <a:rPr lang="en-AU" dirty="0" smtClean="0"/>
              <a:t>Pro Active  &amp; Preventative Environments</a:t>
            </a:r>
            <a:endParaRPr lang="en-AU" dirty="0"/>
          </a:p>
        </p:txBody>
      </p:sp>
      <p:sp>
        <p:nvSpPr>
          <p:cNvPr id="3" name="Content Placeholder 2"/>
          <p:cNvSpPr>
            <a:spLocks noGrp="1"/>
          </p:cNvSpPr>
          <p:nvPr>
            <p:ph sz="quarter" idx="1"/>
          </p:nvPr>
        </p:nvSpPr>
        <p:spPr/>
        <p:txBody>
          <a:bodyPr/>
          <a:lstStyle/>
          <a:p>
            <a:r>
              <a:rPr lang="en-AU" dirty="0" smtClean="0"/>
              <a:t>Developing a place to learn</a:t>
            </a:r>
          </a:p>
          <a:p>
            <a:r>
              <a:rPr lang="en-AU" dirty="0" smtClean="0"/>
              <a:t>What do students want to know?</a:t>
            </a:r>
          </a:p>
          <a:p>
            <a:pPr>
              <a:buFontTx/>
              <a:buChar char="-"/>
            </a:pPr>
            <a:r>
              <a:rPr lang="en-AU" dirty="0" smtClean="0"/>
              <a:t>Where am I going to be sitting and where are resources kept?</a:t>
            </a:r>
          </a:p>
          <a:p>
            <a:pPr>
              <a:buFontTx/>
              <a:buChar char="-"/>
            </a:pPr>
            <a:r>
              <a:rPr lang="en-AU" dirty="0" smtClean="0"/>
              <a:t>What are the rules &amp; procedures?</a:t>
            </a:r>
          </a:p>
          <a:p>
            <a:pPr>
              <a:buFontTx/>
              <a:buChar char="-"/>
            </a:pPr>
            <a:r>
              <a:rPr lang="en-AU" dirty="0" smtClean="0"/>
              <a:t>What is my teacher like?</a:t>
            </a:r>
          </a:p>
          <a:p>
            <a:pPr>
              <a:buFontTx/>
              <a:buChar char="-"/>
            </a:pPr>
            <a:r>
              <a:rPr lang="en-AU" dirty="0" smtClean="0"/>
              <a:t>How am I going to get along with them?</a:t>
            </a:r>
          </a:p>
          <a:p>
            <a:pPr>
              <a:buFontTx/>
              <a:buChar char="-"/>
            </a:pPr>
            <a:r>
              <a:rPr lang="en-AU" dirty="0" smtClean="0"/>
              <a:t>What am I going to learn?</a:t>
            </a:r>
          </a:p>
          <a:p>
            <a:pPr>
              <a:buNone/>
            </a:pPr>
            <a:r>
              <a:rPr lang="en-AU" sz="1400" dirty="0" smtClean="0"/>
              <a:t>(Cope 2007)</a:t>
            </a:r>
            <a:endParaRPr lang="en-AU" sz="1400"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 Importance of Feedback</a:t>
            </a:r>
            <a:endParaRPr lang="en-AU" dirty="0"/>
          </a:p>
        </p:txBody>
      </p:sp>
      <p:sp>
        <p:nvSpPr>
          <p:cNvPr id="3" name="Content Placeholder 2"/>
          <p:cNvSpPr>
            <a:spLocks noGrp="1"/>
          </p:cNvSpPr>
          <p:nvPr>
            <p:ph sz="half" idx="1"/>
          </p:nvPr>
        </p:nvSpPr>
        <p:spPr>
          <a:xfrm>
            <a:off x="685800" y="1550988"/>
            <a:ext cx="6838528" cy="4541837"/>
          </a:xfrm>
        </p:spPr>
        <p:txBody>
          <a:bodyPr/>
          <a:lstStyle/>
          <a:p>
            <a:r>
              <a:rPr lang="en-AU" dirty="0" smtClean="0"/>
              <a:t>Think Pair Share</a:t>
            </a:r>
          </a:p>
          <a:p>
            <a:endParaRPr lang="en-AU" dirty="0" smtClean="0"/>
          </a:p>
          <a:p>
            <a:r>
              <a:rPr lang="en-AU" dirty="0" smtClean="0"/>
              <a:t>What questions should we ask of all students?</a:t>
            </a:r>
          </a:p>
          <a:p>
            <a:endParaRPr lang="en-AU" dirty="0" smtClean="0"/>
          </a:p>
          <a:p>
            <a:r>
              <a:rPr lang="en-AU" dirty="0" smtClean="0"/>
              <a:t>As a tertiary student, what questions would you need to ask?</a:t>
            </a:r>
            <a:endParaRPr lang="en-AU" dirty="0"/>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8278688" cy="4541837"/>
          </a:xfrm>
        </p:spPr>
        <p:txBody>
          <a:bodyPr/>
          <a:lstStyle/>
          <a:p>
            <a:r>
              <a:rPr lang="en-AU" sz="3200" dirty="0" smtClean="0"/>
              <a:t>1. What can I do?</a:t>
            </a:r>
          </a:p>
          <a:p>
            <a:r>
              <a:rPr lang="en-AU" sz="3200" dirty="0" smtClean="0"/>
              <a:t>2. What can’t I do?</a:t>
            </a:r>
          </a:p>
          <a:p>
            <a:r>
              <a:rPr lang="en-AU" sz="3200" dirty="0" smtClean="0"/>
              <a:t>3. How does my work compare with that of others?</a:t>
            </a:r>
          </a:p>
          <a:p>
            <a:r>
              <a:rPr lang="en-AU" sz="3200" dirty="0" smtClean="0"/>
              <a:t>4. How can I do better?</a:t>
            </a:r>
          </a:p>
          <a:p>
            <a:endParaRPr lang="en-AU" dirty="0" smtClean="0"/>
          </a:p>
          <a:p>
            <a:pPr>
              <a:buNone/>
            </a:pPr>
            <a:r>
              <a:rPr lang="en-AU" dirty="0" smtClean="0"/>
              <a:t>Answers to ALL these questions are important</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ctrTitle"/>
          </p:nvPr>
        </p:nvSpPr>
        <p:spPr>
          <a:xfrm>
            <a:off x="395536" y="404664"/>
            <a:ext cx="7772400" cy="1120775"/>
          </a:xfrm>
        </p:spPr>
        <p:txBody>
          <a:bodyPr>
            <a:normAutofit/>
          </a:bodyPr>
          <a:lstStyle/>
          <a:p>
            <a:pPr eaLnBrk="1" hangingPunct="1"/>
            <a:endParaRPr lang="en-US" dirty="0" smtClean="0"/>
          </a:p>
        </p:txBody>
      </p:sp>
      <p:pic>
        <p:nvPicPr>
          <p:cNvPr id="24578" name="Picture 2" descr="http://gregmartin.ws/wp-content/uploads/2010/03/self-esteem2.jpg"/>
          <p:cNvPicPr>
            <a:picLocks noChangeAspect="1" noChangeArrowheads="1"/>
          </p:cNvPicPr>
          <p:nvPr/>
        </p:nvPicPr>
        <p:blipFill>
          <a:blip r:embed="rId3" cstate="print"/>
          <a:srcRect/>
          <a:stretch>
            <a:fillRect/>
          </a:stretch>
        </p:blipFill>
        <p:spPr bwMode="auto">
          <a:xfrm>
            <a:off x="323528" y="260648"/>
            <a:ext cx="8268526" cy="6480720"/>
          </a:xfrm>
          <a:prstGeom prst="rect">
            <a:avLst/>
          </a:prstGeom>
          <a:noFill/>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GB" dirty="0" smtClean="0"/>
              <a:t>Think Pair Share</a:t>
            </a:r>
            <a:endParaRPr lang="en-US" dirty="0" smtClean="0"/>
          </a:p>
        </p:txBody>
      </p:sp>
      <p:sp>
        <p:nvSpPr>
          <p:cNvPr id="6147" name="Rectangle 3"/>
          <p:cNvSpPr>
            <a:spLocks noGrp="1" noChangeArrowheads="1"/>
          </p:cNvSpPr>
          <p:nvPr>
            <p:ph type="body" sz="half" idx="1"/>
          </p:nvPr>
        </p:nvSpPr>
        <p:spPr>
          <a:xfrm>
            <a:off x="685800" y="1550988"/>
            <a:ext cx="8134672" cy="4541837"/>
          </a:xfrm>
        </p:spPr>
        <p:txBody>
          <a:bodyPr/>
          <a:lstStyle/>
          <a:p>
            <a:pPr eaLnBrk="1" hangingPunct="1"/>
            <a:r>
              <a:rPr lang="en-US" dirty="0" smtClean="0"/>
              <a:t>What do you define as self esteem?</a:t>
            </a:r>
          </a:p>
          <a:p>
            <a:pPr eaLnBrk="1" hangingPunct="1"/>
            <a:r>
              <a:rPr lang="en-US" dirty="0" smtClean="0"/>
              <a:t>What would be some of the ways teachers would boost a child’s self esteem?</a:t>
            </a: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622504" cy="4541837"/>
          </a:xfrm>
        </p:spPr>
        <p:txBody>
          <a:bodyPr/>
          <a:lstStyle/>
          <a:p>
            <a:r>
              <a:rPr lang="en-AU" dirty="0" smtClean="0"/>
              <a:t>Did you suggest any of the following:</a:t>
            </a:r>
          </a:p>
          <a:p>
            <a:endParaRPr lang="en-AU" dirty="0" smtClean="0"/>
          </a:p>
          <a:p>
            <a:r>
              <a:rPr lang="en-AU" dirty="0" smtClean="0"/>
              <a:t>Positive reinforcement</a:t>
            </a:r>
          </a:p>
          <a:p>
            <a:r>
              <a:rPr lang="en-AU" dirty="0" smtClean="0"/>
              <a:t>Over protective</a:t>
            </a:r>
          </a:p>
          <a:p>
            <a:r>
              <a:rPr lang="en-AU" dirty="0" smtClean="0"/>
              <a:t>Learning must be fun, relevant and high student choice</a:t>
            </a:r>
          </a:p>
          <a:p>
            <a:r>
              <a:rPr lang="en-AU" dirty="0" smtClean="0"/>
              <a:t>Others?</a:t>
            </a: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pPr eaLnBrk="1" hangingPunct="1"/>
            <a:r>
              <a:rPr lang="en-US" dirty="0" smtClean="0"/>
              <a:t>Self Esteem &amp; Achievement</a:t>
            </a:r>
          </a:p>
        </p:txBody>
      </p:sp>
      <p:sp>
        <p:nvSpPr>
          <p:cNvPr id="5123" name="Rectangle 3"/>
          <p:cNvSpPr>
            <a:spLocks noGrp="1" noChangeArrowheads="1"/>
          </p:cNvSpPr>
          <p:nvPr>
            <p:ph type="body" idx="1"/>
          </p:nvPr>
        </p:nvSpPr>
        <p:spPr/>
        <p:txBody>
          <a:bodyPr/>
          <a:lstStyle/>
          <a:p>
            <a:r>
              <a:rPr lang="en-US" dirty="0" smtClean="0"/>
              <a:t>Boosting Self Esteem - </a:t>
            </a:r>
            <a:r>
              <a:rPr lang="en-US" sz="3200" dirty="0" smtClean="0"/>
              <a:t>Professor Steve </a:t>
            </a:r>
            <a:r>
              <a:rPr lang="en-US" sz="3200" dirty="0" err="1" smtClean="0"/>
              <a:t>Dinham</a:t>
            </a:r>
            <a:r>
              <a:rPr lang="en-US" sz="3200" dirty="0" smtClean="0"/>
              <a:t> </a:t>
            </a:r>
            <a:endParaRPr lang="en-US" dirty="0" smtClean="0"/>
          </a:p>
          <a:p>
            <a:pPr eaLnBrk="1" hangingPunct="1"/>
            <a:r>
              <a:rPr lang="en-US" dirty="0" smtClean="0"/>
              <a:t>Self esteem = effect on achievement</a:t>
            </a:r>
          </a:p>
          <a:p>
            <a:pPr eaLnBrk="1" hangingPunct="1"/>
            <a:r>
              <a:rPr lang="en-US" dirty="0" smtClean="0"/>
              <a:t>So:</a:t>
            </a:r>
          </a:p>
          <a:p>
            <a:pPr eaLnBrk="1" hangingPunct="1">
              <a:buNone/>
            </a:pPr>
            <a:r>
              <a:rPr lang="en-US" dirty="0" smtClean="0"/>
              <a:t>If we boost self esteem it would result in higher levels of achievement.</a:t>
            </a:r>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Is this flawed?</a:t>
            </a:r>
            <a:endParaRPr lang="en-AU" dirty="0"/>
          </a:p>
        </p:txBody>
      </p:sp>
      <p:sp>
        <p:nvSpPr>
          <p:cNvPr id="3" name="Content Placeholder 2"/>
          <p:cNvSpPr>
            <a:spLocks noGrp="1"/>
          </p:cNvSpPr>
          <p:nvPr>
            <p:ph sz="half" idx="1"/>
          </p:nvPr>
        </p:nvSpPr>
        <p:spPr>
          <a:xfrm>
            <a:off x="685800" y="1550988"/>
            <a:ext cx="6586500" cy="4541837"/>
          </a:xfrm>
        </p:spPr>
        <p:txBody>
          <a:bodyPr/>
          <a:lstStyle/>
          <a:p>
            <a:r>
              <a:rPr lang="en-AU" dirty="0" smtClean="0"/>
              <a:t>Could these ways actually set up children for failure &amp; disappointment?</a:t>
            </a:r>
          </a:p>
          <a:p>
            <a:endParaRPr lang="en-AU" dirty="0" smtClean="0"/>
          </a:p>
          <a:p>
            <a:r>
              <a:rPr lang="en-AU" dirty="0" smtClean="0"/>
              <a:t>What is resilience?</a:t>
            </a:r>
          </a:p>
          <a:p>
            <a:pPr>
              <a:buNone/>
            </a:pPr>
            <a:endParaRPr lang="en-AU" dirty="0" smtClean="0"/>
          </a:p>
          <a:p>
            <a:pPr>
              <a:buNone/>
            </a:pPr>
            <a:r>
              <a:rPr lang="en-AU" dirty="0" smtClean="0"/>
              <a:t>The capacity to persist in the face of challenges, pressure and disappointment – Emotional Intelligence</a:t>
            </a:r>
            <a:endParaRPr lang="en-AU" dirty="0"/>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pPr eaLnBrk="1" hangingPunct="1"/>
            <a:r>
              <a:rPr lang="en-US" dirty="0" smtClean="0"/>
              <a:t>The Academic –Welfare Dichotomy</a:t>
            </a:r>
          </a:p>
        </p:txBody>
      </p:sp>
      <p:sp>
        <p:nvSpPr>
          <p:cNvPr id="6147" name="Rectangle 3"/>
          <p:cNvSpPr>
            <a:spLocks noGrp="1" noChangeArrowheads="1"/>
          </p:cNvSpPr>
          <p:nvPr>
            <p:ph type="body" sz="half" idx="1"/>
          </p:nvPr>
        </p:nvSpPr>
        <p:spPr>
          <a:xfrm>
            <a:off x="251520" y="1550988"/>
            <a:ext cx="7200800" cy="4541837"/>
          </a:xfrm>
        </p:spPr>
        <p:txBody>
          <a:bodyPr/>
          <a:lstStyle/>
          <a:p>
            <a:pPr eaLnBrk="1" hangingPunct="1"/>
            <a:r>
              <a:rPr lang="en-US" dirty="0" smtClean="0"/>
              <a:t>Low SES schools – ‘welfare orientated’</a:t>
            </a:r>
          </a:p>
          <a:p>
            <a:pPr eaLnBrk="1" hangingPunct="1"/>
            <a:r>
              <a:rPr lang="en-US" dirty="0" smtClean="0"/>
              <a:t>Higher SES schools – ‘academic orientation’</a:t>
            </a:r>
          </a:p>
          <a:p>
            <a:pPr eaLnBrk="1" hangingPunct="1"/>
            <a:r>
              <a:rPr lang="en-US" dirty="0" smtClean="0"/>
              <a:t>Both are wrong</a:t>
            </a:r>
          </a:p>
          <a:p>
            <a:pPr eaLnBrk="1" hangingPunct="1">
              <a:buNone/>
            </a:pPr>
            <a:r>
              <a:rPr lang="en-US" dirty="0" smtClean="0"/>
              <a:t>‘…the best teachers and schools, including those in disadvantaged areas, have a balanced focus on every student as a learner and as a person … their relationship with the student is……</a:t>
            </a: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Enhancing Student Achievement &amp; Self Esteem</a:t>
            </a:r>
            <a:endParaRPr lang="en-AU" dirty="0"/>
          </a:p>
        </p:txBody>
      </p:sp>
      <p:sp>
        <p:nvSpPr>
          <p:cNvPr id="3" name="Content Placeholder 2"/>
          <p:cNvSpPr>
            <a:spLocks noGrp="1"/>
          </p:cNvSpPr>
          <p:nvPr>
            <p:ph sz="half" idx="1"/>
          </p:nvPr>
        </p:nvSpPr>
        <p:spPr>
          <a:xfrm>
            <a:off x="685800" y="1550988"/>
            <a:ext cx="6910536" cy="4541837"/>
          </a:xfrm>
        </p:spPr>
        <p:txBody>
          <a:bodyPr/>
          <a:lstStyle/>
          <a:p>
            <a:r>
              <a:rPr lang="en-AU" dirty="0" smtClean="0"/>
              <a:t>“...recent research where schools, that were successful in facilitating students’ academic, personal and social development achieved this through an effective </a:t>
            </a:r>
            <a:r>
              <a:rPr lang="en-AU" dirty="0" smtClean="0">
                <a:solidFill>
                  <a:srgbClr val="FF0000"/>
                </a:solidFill>
              </a:rPr>
              <a:t>balance of focus on student achievement and student welfare</a:t>
            </a:r>
            <a:r>
              <a:rPr lang="en-AU" dirty="0" smtClean="0"/>
              <a:t>, regardless of whether the school might be perceived by others as being either a ‘welfare’ or ‘academic’ school, an unhelpful and damaging false dichotomy’ </a:t>
            </a:r>
            <a:endParaRPr lang="en-AU" dirty="0"/>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AU" dirty="0" smtClean="0"/>
              <a:t>2 Dimensions of Parenting, teaching &amp; schooling</a:t>
            </a:r>
            <a:endParaRPr lang="en-AU" dirty="0"/>
          </a:p>
        </p:txBody>
      </p:sp>
      <p:sp>
        <p:nvSpPr>
          <p:cNvPr id="3" name="Content Placeholder 2"/>
          <p:cNvSpPr>
            <a:spLocks noGrp="1"/>
          </p:cNvSpPr>
          <p:nvPr>
            <p:ph sz="half" idx="1"/>
          </p:nvPr>
        </p:nvSpPr>
        <p:spPr>
          <a:xfrm>
            <a:off x="107504" y="1550988"/>
            <a:ext cx="3996444" cy="4541837"/>
          </a:xfrm>
        </p:spPr>
        <p:txBody>
          <a:bodyPr/>
          <a:lstStyle/>
          <a:p>
            <a:pPr>
              <a:buNone/>
            </a:pPr>
            <a:r>
              <a:rPr lang="en-AU" dirty="0" smtClean="0">
                <a:solidFill>
                  <a:srgbClr val="FF0000"/>
                </a:solidFill>
              </a:rPr>
              <a:t>RESPONSIVENESS</a:t>
            </a:r>
          </a:p>
          <a:p>
            <a:pPr>
              <a:buNone/>
            </a:pPr>
            <a:endParaRPr lang="en-AU" dirty="0" smtClean="0">
              <a:solidFill>
                <a:srgbClr val="FF0000"/>
              </a:solidFill>
            </a:endParaRPr>
          </a:p>
          <a:p>
            <a:pPr>
              <a:buFont typeface="Arial" charset="0"/>
              <a:buChar char="•"/>
            </a:pPr>
            <a:r>
              <a:rPr lang="en-AU" dirty="0" smtClean="0">
                <a:solidFill>
                  <a:srgbClr val="FF0000"/>
                </a:solidFill>
              </a:rPr>
              <a:t>Intentionally foster individuality</a:t>
            </a:r>
          </a:p>
          <a:p>
            <a:pPr>
              <a:buFont typeface="Arial" charset="0"/>
              <a:buChar char="•"/>
            </a:pPr>
            <a:r>
              <a:rPr lang="en-AU" dirty="0" smtClean="0">
                <a:solidFill>
                  <a:srgbClr val="FF0000"/>
                </a:solidFill>
              </a:rPr>
              <a:t>Self regulation</a:t>
            </a:r>
          </a:p>
          <a:p>
            <a:pPr>
              <a:buFont typeface="Arial" charset="0"/>
              <a:buChar char="•"/>
            </a:pPr>
            <a:r>
              <a:rPr lang="en-AU" dirty="0" smtClean="0">
                <a:solidFill>
                  <a:srgbClr val="FF0000"/>
                </a:solidFill>
              </a:rPr>
              <a:t>Being attuned, supportive to children’s special needs and demands</a:t>
            </a:r>
          </a:p>
          <a:p>
            <a:pPr>
              <a:buFont typeface="Arial" charset="0"/>
              <a:buChar char="•"/>
            </a:pPr>
            <a:endParaRPr lang="en-AU" dirty="0">
              <a:solidFill>
                <a:srgbClr val="FF0000"/>
              </a:solidFill>
            </a:endParaRPr>
          </a:p>
        </p:txBody>
      </p:sp>
      <p:sp>
        <p:nvSpPr>
          <p:cNvPr id="4" name="Content Placeholder 3"/>
          <p:cNvSpPr>
            <a:spLocks noGrp="1"/>
          </p:cNvSpPr>
          <p:nvPr>
            <p:ph sz="half" idx="2"/>
          </p:nvPr>
        </p:nvSpPr>
        <p:spPr>
          <a:xfrm>
            <a:off x="4463988" y="1556792"/>
            <a:ext cx="3960440" cy="4541837"/>
          </a:xfrm>
        </p:spPr>
        <p:txBody>
          <a:bodyPr/>
          <a:lstStyle/>
          <a:p>
            <a:r>
              <a:rPr lang="en-AU" dirty="0" smtClean="0"/>
              <a:t>DEMANDINGNESS</a:t>
            </a:r>
          </a:p>
          <a:p>
            <a:endParaRPr lang="en-AU" dirty="0" smtClean="0"/>
          </a:p>
          <a:p>
            <a:r>
              <a:rPr lang="en-AU" dirty="0" smtClean="0"/>
              <a:t>Supervision</a:t>
            </a:r>
          </a:p>
          <a:p>
            <a:r>
              <a:rPr lang="en-AU" dirty="0" smtClean="0"/>
              <a:t>Disciplinary efforts </a:t>
            </a:r>
          </a:p>
          <a:p>
            <a:r>
              <a:rPr lang="en-AU" dirty="0" smtClean="0"/>
              <a:t>Willingness to confront a child who disobeys</a:t>
            </a:r>
          </a:p>
          <a:p>
            <a:r>
              <a:rPr lang="en-AU" dirty="0" smtClean="0"/>
              <a:t>Need to become a member of the whole group</a:t>
            </a:r>
            <a:endParaRPr lang="en-AU"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eaLnBrk="1" hangingPunct="1">
              <a:defRPr/>
            </a:pPr>
            <a:r>
              <a:rPr lang="en-AU" dirty="0" smtClean="0"/>
              <a:t>Rights, Rules &amp; Consequences</a:t>
            </a:r>
            <a:endParaRPr lang="en-AU" dirty="0"/>
          </a:p>
        </p:txBody>
      </p:sp>
      <p:sp>
        <p:nvSpPr>
          <p:cNvPr id="3" name="Content Placeholder 2"/>
          <p:cNvSpPr>
            <a:spLocks noGrp="1"/>
          </p:cNvSpPr>
          <p:nvPr>
            <p:ph sz="quarter" idx="1"/>
          </p:nvPr>
        </p:nvSpPr>
        <p:spPr>
          <a:xfrm>
            <a:off x="301625" y="1527175"/>
            <a:ext cx="8504238" cy="4572000"/>
          </a:xfrm>
        </p:spPr>
        <p:txBody>
          <a:bodyPr/>
          <a:lstStyle/>
          <a:p>
            <a:pPr eaLnBrk="1" hangingPunct="1">
              <a:defRPr/>
            </a:pPr>
            <a:r>
              <a:rPr lang="en-US" sz="2400" dirty="0" smtClean="0"/>
              <a:t>With good classroom management there are three basic and necessary components:</a:t>
            </a:r>
          </a:p>
          <a:p>
            <a:pPr marL="609600" indent="-609600" eaLnBrk="1" hangingPunct="1">
              <a:defRPr/>
            </a:pPr>
            <a:r>
              <a:rPr lang="en-US" b="1" dirty="0" smtClean="0"/>
              <a:t>Rights and relationships</a:t>
            </a:r>
          </a:p>
          <a:p>
            <a:pPr marL="609600" indent="-609600" eaLnBrk="1" hangingPunct="1">
              <a:buFont typeface="Wingdings 2" pitchFamily="18" charset="2"/>
              <a:buNone/>
              <a:defRPr/>
            </a:pPr>
            <a:endParaRPr lang="en-US" b="1" dirty="0" smtClean="0"/>
          </a:p>
          <a:p>
            <a:pPr marL="609600" indent="-609600" eaLnBrk="1" hangingPunct="1">
              <a:defRPr/>
            </a:pPr>
            <a:r>
              <a:rPr lang="en-US" b="1" dirty="0" smtClean="0"/>
              <a:t>Rules and procedures</a:t>
            </a:r>
          </a:p>
          <a:p>
            <a:pPr marL="609600" indent="-609600" eaLnBrk="1" hangingPunct="1">
              <a:defRPr/>
            </a:pPr>
            <a:endParaRPr lang="en-US" b="1" dirty="0" smtClean="0"/>
          </a:p>
          <a:p>
            <a:pPr marL="609600" indent="-609600" eaLnBrk="1" hangingPunct="1">
              <a:defRPr/>
            </a:pPr>
            <a:r>
              <a:rPr lang="en-US" b="1" dirty="0" smtClean="0"/>
              <a:t>Consequences</a:t>
            </a:r>
          </a:p>
          <a:p>
            <a:pPr marL="609600" indent="-609600" eaLnBrk="1" hangingPunct="1">
              <a:defRPr/>
            </a:pPr>
            <a:endParaRPr lang="en-US" b="1" dirty="0" smtClean="0"/>
          </a:p>
          <a:p>
            <a:pPr eaLnBrk="1" hangingPunct="1">
              <a:defRPr/>
            </a:pPr>
            <a:endParaRPr lang="en-AU" dirty="0"/>
          </a:p>
        </p:txBody>
      </p: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Styles</a:t>
            </a:r>
            <a:endParaRPr lang="en-AU" dirty="0"/>
          </a:p>
        </p:txBody>
      </p:sp>
      <p:sp>
        <p:nvSpPr>
          <p:cNvPr id="3" name="Content Placeholder 2"/>
          <p:cNvSpPr>
            <a:spLocks noGrp="1"/>
          </p:cNvSpPr>
          <p:nvPr>
            <p:ph sz="half" idx="1"/>
          </p:nvPr>
        </p:nvSpPr>
        <p:spPr>
          <a:xfrm>
            <a:off x="685800" y="1550988"/>
            <a:ext cx="6802524" cy="4541837"/>
          </a:xfrm>
        </p:spPr>
        <p:txBody>
          <a:bodyPr/>
          <a:lstStyle/>
          <a:p>
            <a:r>
              <a:rPr lang="en-AU" i="1" dirty="0" smtClean="0">
                <a:solidFill>
                  <a:srgbClr val="FF0000"/>
                </a:solidFill>
              </a:rPr>
              <a:t>Uninvolved</a:t>
            </a:r>
            <a:r>
              <a:rPr lang="en-AU" dirty="0" smtClean="0"/>
              <a:t> – low r low d</a:t>
            </a:r>
          </a:p>
          <a:p>
            <a:endParaRPr lang="en-AU" i="1" dirty="0" smtClean="0"/>
          </a:p>
          <a:p>
            <a:r>
              <a:rPr lang="en-AU" i="1" dirty="0" smtClean="0">
                <a:solidFill>
                  <a:srgbClr val="FF0000"/>
                </a:solidFill>
              </a:rPr>
              <a:t>Authoritarian</a:t>
            </a:r>
            <a:r>
              <a:rPr lang="en-AU" i="1" dirty="0" smtClean="0"/>
              <a:t> –</a:t>
            </a:r>
            <a:r>
              <a:rPr lang="en-AU" dirty="0" smtClean="0"/>
              <a:t> low r high d</a:t>
            </a:r>
          </a:p>
          <a:p>
            <a:endParaRPr lang="en-AU" i="1" dirty="0" smtClean="0"/>
          </a:p>
          <a:p>
            <a:r>
              <a:rPr lang="en-AU" i="1" dirty="0" smtClean="0">
                <a:solidFill>
                  <a:srgbClr val="FF0000"/>
                </a:solidFill>
              </a:rPr>
              <a:t>Permissive</a:t>
            </a:r>
            <a:r>
              <a:rPr lang="en-AU" i="1" dirty="0" smtClean="0"/>
              <a:t> – </a:t>
            </a:r>
            <a:r>
              <a:rPr lang="en-AU" dirty="0" smtClean="0"/>
              <a:t>high r low d</a:t>
            </a:r>
          </a:p>
          <a:p>
            <a:endParaRPr lang="en-AU" dirty="0" smtClean="0"/>
          </a:p>
          <a:p>
            <a:r>
              <a:rPr lang="en-AU" i="1" dirty="0" smtClean="0">
                <a:solidFill>
                  <a:srgbClr val="FF0000"/>
                </a:solidFill>
              </a:rPr>
              <a:t>Authoritative</a:t>
            </a:r>
            <a:r>
              <a:rPr lang="en-AU" dirty="0" smtClean="0"/>
              <a:t> – high r high d</a:t>
            </a:r>
            <a:endParaRPr lang="en-AU" dirty="0"/>
          </a:p>
        </p:txBody>
      </p:sp>
    </p:spTree>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Authoritative Teachers are:</a:t>
            </a:r>
            <a:endParaRPr lang="en-AU" dirty="0"/>
          </a:p>
        </p:txBody>
      </p:sp>
      <p:sp>
        <p:nvSpPr>
          <p:cNvPr id="3" name="Content Placeholder 2"/>
          <p:cNvSpPr>
            <a:spLocks noGrp="1"/>
          </p:cNvSpPr>
          <p:nvPr>
            <p:ph sz="half" idx="1"/>
          </p:nvPr>
        </p:nvSpPr>
        <p:spPr>
          <a:xfrm>
            <a:off x="685800" y="1550988"/>
            <a:ext cx="6982544" cy="4541837"/>
          </a:xfrm>
        </p:spPr>
        <p:txBody>
          <a:bodyPr/>
          <a:lstStyle/>
          <a:p>
            <a:r>
              <a:rPr lang="en-AU" dirty="0" smtClean="0"/>
              <a:t>Warm and supportive</a:t>
            </a:r>
          </a:p>
          <a:p>
            <a:r>
              <a:rPr lang="en-AU" dirty="0" smtClean="0"/>
              <a:t>Aware of children’s developmental levels</a:t>
            </a:r>
          </a:p>
          <a:p>
            <a:r>
              <a:rPr lang="en-AU" dirty="0" smtClean="0"/>
              <a:t>Sensitive to children’s needs</a:t>
            </a:r>
          </a:p>
          <a:p>
            <a:r>
              <a:rPr lang="en-AU" dirty="0" smtClean="0"/>
              <a:t>Set high expectations</a:t>
            </a:r>
          </a:p>
          <a:p>
            <a:r>
              <a:rPr lang="en-AU" dirty="0" smtClean="0"/>
              <a:t>Set appropriate limits</a:t>
            </a:r>
          </a:p>
          <a:p>
            <a:r>
              <a:rPr lang="en-AU" dirty="0" smtClean="0"/>
              <a:t>Provide structure</a:t>
            </a:r>
          </a:p>
          <a:p>
            <a:r>
              <a:rPr lang="en-AU" dirty="0" smtClean="0"/>
              <a:t>Consistent rules – explained</a:t>
            </a:r>
          </a:p>
          <a:p>
            <a:r>
              <a:rPr lang="en-AU" dirty="0" smtClean="0"/>
              <a:t>They listen and negotiate</a:t>
            </a:r>
          </a:p>
          <a:p>
            <a:endParaRPr lang="en-AU" dirty="0" smtClean="0"/>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47564" y="800708"/>
            <a:ext cx="8100900" cy="5220580"/>
          </a:xfrm>
        </p:spPr>
        <p:txBody>
          <a:bodyPr/>
          <a:lstStyle/>
          <a:p>
            <a:endParaRPr lang="en-AU" dirty="0" smtClean="0"/>
          </a:p>
          <a:p>
            <a:pPr>
              <a:buNone/>
            </a:pPr>
            <a:endParaRPr lang="en-AU" dirty="0" smtClean="0"/>
          </a:p>
          <a:p>
            <a:pPr>
              <a:buNone/>
            </a:pPr>
            <a:r>
              <a:rPr lang="en-AU" dirty="0" smtClean="0"/>
              <a:t>“ This combination of sensitivity, caring, high expectations and structure has been shown to have the best consequences for children, who commonly display academic achievement, good social skills, moral maturity, autonomy and high self esteem”</a:t>
            </a:r>
          </a:p>
          <a:p>
            <a:pPr>
              <a:buNone/>
            </a:pPr>
            <a:r>
              <a:rPr lang="en-AU" dirty="0" smtClean="0"/>
              <a:t>(Scott &amp; </a:t>
            </a:r>
            <a:r>
              <a:rPr lang="en-AU" dirty="0" err="1" smtClean="0"/>
              <a:t>Dinham</a:t>
            </a:r>
            <a:r>
              <a:rPr lang="en-AU" dirty="0" smtClean="0"/>
              <a:t>, 2005)</a:t>
            </a:r>
            <a:endParaRPr lang="en-AU"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Therefore:</a:t>
            </a:r>
            <a:endParaRPr lang="en-AU" dirty="0"/>
          </a:p>
        </p:txBody>
      </p:sp>
      <p:sp>
        <p:nvSpPr>
          <p:cNvPr id="3" name="Content Placeholder 2"/>
          <p:cNvSpPr>
            <a:spLocks noGrp="1"/>
          </p:cNvSpPr>
          <p:nvPr>
            <p:ph sz="half" idx="1"/>
          </p:nvPr>
        </p:nvSpPr>
        <p:spPr>
          <a:xfrm>
            <a:off x="685800" y="1550988"/>
            <a:ext cx="6946540" cy="4541837"/>
          </a:xfrm>
        </p:spPr>
        <p:txBody>
          <a:bodyPr/>
          <a:lstStyle/>
          <a:p>
            <a:r>
              <a:rPr lang="en-AU" dirty="0" smtClean="0"/>
              <a:t>If as teachers we want to boost a child’s self esteem the best way to do this is:</a:t>
            </a:r>
          </a:p>
          <a:p>
            <a:r>
              <a:rPr lang="en-AU" dirty="0" smtClean="0"/>
              <a:t>For every student to be recognised as a learner and a person;</a:t>
            </a:r>
          </a:p>
          <a:p>
            <a:r>
              <a:rPr lang="en-AU" dirty="0" smtClean="0"/>
              <a:t>For every student to receive balanced feedback to enable them to achieve in the context of quality teaching</a:t>
            </a:r>
          </a:p>
          <a:p>
            <a:r>
              <a:rPr lang="en-AU" dirty="0" smtClean="0"/>
              <a:t>For every student to feel recognised and cared about</a:t>
            </a:r>
          </a:p>
        </p:txBody>
      </p:sp>
    </p:spTree>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730516" cy="4541837"/>
          </a:xfrm>
        </p:spPr>
        <p:txBody>
          <a:bodyPr/>
          <a:lstStyle/>
          <a:p>
            <a:r>
              <a:rPr lang="en-AU" dirty="0" smtClean="0"/>
              <a:t>Every student needs to experience success and feel that they are progressing in their learning and development</a:t>
            </a:r>
          </a:p>
          <a:p>
            <a:endParaRPr lang="en-AU" dirty="0" smtClean="0"/>
          </a:p>
          <a:p>
            <a:r>
              <a:rPr lang="en-AU" dirty="0" smtClean="0"/>
              <a:t>Achievement is the foundation of self-esteem and must come first – </a:t>
            </a:r>
            <a:r>
              <a:rPr lang="en-AU" dirty="0" smtClean="0">
                <a:solidFill>
                  <a:srgbClr val="FF0000"/>
                </a:solidFill>
              </a:rPr>
              <a:t>real </a:t>
            </a:r>
            <a:r>
              <a:rPr lang="en-AU" dirty="0" smtClean="0"/>
              <a:t>achievement is the best way to engender self esteem</a:t>
            </a:r>
            <a:endParaRPr lang="en-AU" dirty="0"/>
          </a:p>
        </p:txBody>
      </p:sp>
    </p:spTree>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766520" cy="4541837"/>
          </a:xfrm>
        </p:spPr>
        <p:txBody>
          <a:bodyPr/>
          <a:lstStyle/>
          <a:p>
            <a:r>
              <a:rPr lang="en-AU" dirty="0" smtClean="0"/>
              <a:t>Failure which precedes success can be a powerful driver for learning and self esteem</a:t>
            </a:r>
          </a:p>
          <a:p>
            <a:endParaRPr lang="en-AU" dirty="0"/>
          </a:p>
        </p:txBody>
      </p:sp>
    </p:spTree>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685800" y="1550988"/>
            <a:ext cx="6730516" cy="4541837"/>
          </a:xfrm>
        </p:spPr>
        <p:txBody>
          <a:bodyPr/>
          <a:lstStyle/>
          <a:p>
            <a:r>
              <a:rPr lang="en-AU" dirty="0" smtClean="0"/>
              <a:t>“When students have their self-esteem boosted in non authentic ways, the air quickly comes out of the balloon when they hit the wide world and meet real life challenges.”</a:t>
            </a:r>
          </a:p>
          <a:p>
            <a:endParaRPr lang="en-AU" dirty="0" smtClean="0"/>
          </a:p>
          <a:p>
            <a:r>
              <a:rPr lang="en-AU" dirty="0" smtClean="0"/>
              <a:t>(</a:t>
            </a:r>
            <a:r>
              <a:rPr lang="en-AU" dirty="0" err="1" smtClean="0"/>
              <a:t>Dinham</a:t>
            </a:r>
            <a:r>
              <a:rPr lang="en-AU" dirty="0" smtClean="0"/>
              <a:t> 2008)</a:t>
            </a:r>
            <a:endParaRPr lang="en-AU"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3"/>
          <p:cNvSpPr>
            <a:spLocks noGrp="1" noChangeArrowheads="1"/>
          </p:cNvSpPr>
          <p:nvPr>
            <p:ph type="body" idx="1"/>
          </p:nvPr>
        </p:nvSpPr>
        <p:spPr>
          <a:xfrm>
            <a:off x="301625" y="1527175"/>
            <a:ext cx="8504238" cy="4572000"/>
          </a:xfrm>
        </p:spPr>
        <p:txBody>
          <a:bodyPr/>
          <a:lstStyle/>
          <a:p>
            <a:pPr eaLnBrk="1" hangingPunct="1"/>
            <a:endParaRPr lang="en-US" smtClean="0"/>
          </a:p>
          <a:p>
            <a:pPr eaLnBrk="1" hangingPunct="1"/>
            <a:r>
              <a:rPr lang="en-US" b="1" smtClean="0"/>
              <a:t>All three components: rules and procedures, consequences and relationships, must be present in order for good classroom management to occur. </a:t>
            </a:r>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794" name="Rectangle 2"/>
          <p:cNvSpPr>
            <a:spLocks noGrp="1" noChangeArrowheads="1"/>
          </p:cNvSpPr>
          <p:nvPr>
            <p:ph type="title"/>
          </p:nvPr>
        </p:nvSpPr>
        <p:spPr/>
        <p:txBody>
          <a:bodyPr/>
          <a:lstStyle/>
          <a:p>
            <a:pPr eaLnBrk="1" hangingPunct="1"/>
            <a:r>
              <a:rPr lang="en-US" smtClean="0">
                <a:solidFill>
                  <a:schemeClr val="tx1"/>
                </a:solidFill>
              </a:rPr>
              <a:t>Relationships</a:t>
            </a:r>
          </a:p>
        </p:txBody>
      </p:sp>
      <p:sp>
        <p:nvSpPr>
          <p:cNvPr id="33795" name="Rectangle 3"/>
          <p:cNvSpPr>
            <a:spLocks noGrp="1" noChangeArrowheads="1"/>
          </p:cNvSpPr>
          <p:nvPr>
            <p:ph type="body" idx="1"/>
          </p:nvPr>
        </p:nvSpPr>
        <p:spPr>
          <a:xfrm>
            <a:off x="301625" y="1527174"/>
            <a:ext cx="8504238" cy="5070177"/>
          </a:xfrm>
        </p:spPr>
        <p:txBody>
          <a:bodyPr>
            <a:normAutofit/>
          </a:bodyPr>
          <a:lstStyle/>
          <a:p>
            <a:pPr eaLnBrk="1" hangingPunct="1">
              <a:tabLst>
                <a:tab pos="7894638" algn="l"/>
              </a:tabLst>
            </a:pPr>
            <a:r>
              <a:rPr lang="en-US" b="1" dirty="0" smtClean="0"/>
              <a:t>Rights are based in relationships – students have the right to learn whilst teachers have the right to teach </a:t>
            </a:r>
          </a:p>
          <a:p>
            <a:pPr eaLnBrk="1" hangingPunct="1">
              <a:tabLst>
                <a:tab pos="7894638" algn="l"/>
              </a:tabLst>
            </a:pPr>
            <a:endParaRPr lang="en-US" b="1" dirty="0" smtClean="0"/>
          </a:p>
          <a:p>
            <a:pPr eaLnBrk="1" hangingPunct="1">
              <a:tabLst>
                <a:tab pos="7894638" algn="l"/>
              </a:tabLst>
            </a:pPr>
            <a:r>
              <a:rPr lang="en-US" b="1" dirty="0" smtClean="0"/>
              <a:t>With each comes responsibilities –Think Pair Share</a:t>
            </a:r>
          </a:p>
          <a:p>
            <a:pPr eaLnBrk="1" hangingPunct="1">
              <a:buNone/>
              <a:tabLst>
                <a:tab pos="7894638" algn="l"/>
              </a:tabLst>
            </a:pPr>
            <a:endParaRPr lang="en-US" b="1" dirty="0" smtClean="0"/>
          </a:p>
          <a:p>
            <a:pPr eaLnBrk="1" hangingPunct="1">
              <a:tabLst>
                <a:tab pos="7894638" algn="l"/>
              </a:tabLst>
            </a:pPr>
            <a:r>
              <a:rPr lang="en-US" b="1" dirty="0" smtClean="0"/>
              <a:t>Relationships are the most important component but sometimes we forget that the other two components, rules and procedures and their logical consequences are also vital.</a:t>
            </a:r>
          </a:p>
        </p:txBody>
      </p:sp>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2"/>
          <p:cNvSpPr>
            <a:spLocks noGrp="1" noChangeArrowheads="1"/>
          </p:cNvSpPr>
          <p:nvPr>
            <p:ph type="title"/>
          </p:nvPr>
        </p:nvSpPr>
        <p:spPr/>
        <p:txBody>
          <a:bodyPr/>
          <a:lstStyle/>
          <a:p>
            <a:pPr eaLnBrk="1" hangingPunct="1">
              <a:defRPr/>
            </a:pPr>
            <a:r>
              <a:rPr lang="en-US" sz="3200" dirty="0" err="1" smtClean="0"/>
              <a:t>Marzano’s</a:t>
            </a:r>
            <a:r>
              <a:rPr lang="en-US" sz="3200" dirty="0" smtClean="0"/>
              <a:t> (2003) research states:</a:t>
            </a:r>
            <a:endParaRPr lang="en-US" dirty="0"/>
          </a:p>
        </p:txBody>
      </p:sp>
      <p:sp>
        <p:nvSpPr>
          <p:cNvPr id="34819" name="Rectangle 3"/>
          <p:cNvSpPr>
            <a:spLocks noGrp="1" noChangeArrowheads="1"/>
          </p:cNvSpPr>
          <p:nvPr>
            <p:ph type="body" idx="1"/>
          </p:nvPr>
        </p:nvSpPr>
        <p:spPr>
          <a:xfrm>
            <a:off x="301625" y="1527174"/>
            <a:ext cx="8504238" cy="4926161"/>
          </a:xfrm>
        </p:spPr>
        <p:txBody>
          <a:bodyPr>
            <a:normAutofit lnSpcReduction="10000"/>
          </a:bodyPr>
          <a:lstStyle/>
          <a:p>
            <a:pPr eaLnBrk="1" hangingPunct="1"/>
            <a:r>
              <a:rPr lang="en-US" sz="3600" dirty="0" smtClean="0"/>
              <a:t>If a teacher has a good relationship with students, then students more readily accept the rules and procedures and the disciplinary actions that follow their violations.</a:t>
            </a:r>
          </a:p>
          <a:p>
            <a:r>
              <a:rPr lang="en-US" sz="3600" dirty="0" smtClean="0"/>
              <a:t>Without the foundation of a good relationship, students commonly resist rules and procedures along with the consequent disciplinary action.</a:t>
            </a:r>
          </a:p>
          <a:p>
            <a:pPr eaLnBrk="1" hangingPunct="1"/>
            <a:endParaRPr lang="en-US" sz="3600" dirty="0" smtClean="0"/>
          </a:p>
        </p:txBody>
      </p:sp>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Establishing Rules</a:t>
            </a:r>
            <a:endParaRPr lang="en-AU" dirty="0"/>
          </a:p>
        </p:txBody>
      </p:sp>
      <p:sp>
        <p:nvSpPr>
          <p:cNvPr id="3" name="Content Placeholder 2"/>
          <p:cNvSpPr>
            <a:spLocks noGrp="1"/>
          </p:cNvSpPr>
          <p:nvPr>
            <p:ph sz="quarter" idx="1"/>
          </p:nvPr>
        </p:nvSpPr>
        <p:spPr>
          <a:xfrm>
            <a:off x="612648" y="1600200"/>
            <a:ext cx="8153400" cy="1468760"/>
          </a:xfrm>
        </p:spPr>
        <p:txBody>
          <a:bodyPr/>
          <a:lstStyle/>
          <a:p>
            <a:r>
              <a:rPr lang="en-AU" dirty="0" smtClean="0"/>
              <a:t>VEA – Hots Tips for Classroom Management</a:t>
            </a:r>
          </a:p>
          <a:p>
            <a:pPr>
              <a:buNone/>
            </a:pPr>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Think Pair Share</a:t>
            </a:r>
            <a:endParaRPr lang="en-AU" dirty="0"/>
          </a:p>
        </p:txBody>
      </p:sp>
      <p:sp>
        <p:nvSpPr>
          <p:cNvPr id="3" name="Content Placeholder 2"/>
          <p:cNvSpPr>
            <a:spLocks noGrp="1"/>
          </p:cNvSpPr>
          <p:nvPr>
            <p:ph sz="quarter" idx="1"/>
          </p:nvPr>
        </p:nvSpPr>
        <p:spPr>
          <a:xfrm>
            <a:off x="612648" y="1600200"/>
            <a:ext cx="8153400" cy="2116832"/>
          </a:xfrm>
        </p:spPr>
        <p:txBody>
          <a:bodyPr/>
          <a:lstStyle/>
          <a:p>
            <a:r>
              <a:rPr lang="en-AU" dirty="0" smtClean="0"/>
              <a:t>What are 3 or 4 of the most important rules that you as a teacher would have in your classroom?</a:t>
            </a:r>
          </a:p>
          <a:p>
            <a:endParaRPr lang="en-AU" dirty="0" smtClean="0"/>
          </a:p>
          <a:p>
            <a:r>
              <a:rPr lang="en-AU" dirty="0" smtClean="0"/>
              <a:t>Why?</a:t>
            </a:r>
            <a:endParaRPr lang="en-AU" dirty="0"/>
          </a:p>
        </p:txBody>
      </p:sp>
      <p:pic>
        <p:nvPicPr>
          <p:cNvPr id="26626" name="Picture 2" descr="http://kyodoki.blog.com/files/2011/04/rules1.jpg"/>
          <p:cNvPicPr>
            <a:picLocks noChangeAspect="1" noChangeArrowheads="1"/>
          </p:cNvPicPr>
          <p:nvPr/>
        </p:nvPicPr>
        <p:blipFill>
          <a:blip r:embed="rId2" cstate="print"/>
          <a:srcRect/>
          <a:stretch>
            <a:fillRect/>
          </a:stretch>
        </p:blipFill>
        <p:spPr bwMode="auto">
          <a:xfrm>
            <a:off x="2123728" y="3663026"/>
            <a:ext cx="4868416" cy="2949234"/>
          </a:xfrm>
          <a:prstGeom prst="rect">
            <a:avLst/>
          </a:prstGeom>
          <a:noFill/>
        </p:spPr>
      </p:pic>
    </p:spTree>
  </p:cSld>
  <p:clrMapOvr>
    <a:masterClrMapping/>
  </p:clrMapOvr>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Median">
  <a:themeElements>
    <a:clrScheme name="Median">
      <a:dk1>
        <a:sysClr val="windowText" lastClr="000000"/>
      </a:dk1>
      <a:lt1>
        <a:sysClr val="window" lastClr="FFFFFF"/>
      </a:lt1>
      <a:dk2>
        <a:srgbClr val="775F55"/>
      </a:dk2>
      <a:lt2>
        <a:srgbClr val="EBDDC3"/>
      </a:lt2>
      <a:accent1>
        <a:srgbClr val="94B6D2"/>
      </a:accent1>
      <a:accent2>
        <a:srgbClr val="DD8047"/>
      </a:accent2>
      <a:accent3>
        <a:srgbClr val="A5AB81"/>
      </a:accent3>
      <a:accent4>
        <a:srgbClr val="D8B25C"/>
      </a:accent4>
      <a:accent5>
        <a:srgbClr val="7BA79D"/>
      </a:accent5>
      <a:accent6>
        <a:srgbClr val="968C8C"/>
      </a:accent6>
      <a:hlink>
        <a:srgbClr val="F7B615"/>
      </a:hlink>
      <a:folHlink>
        <a:srgbClr val="704404"/>
      </a:folHlink>
    </a:clrScheme>
    <a:fontScheme name="Median">
      <a:maj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w Cen MT"/>
        <a:ea typeface=""/>
        <a:cs typeface=""/>
        <a:font script="Grek" typeface="Calibri"/>
        <a:font script="Cyrl" typeface="Calibri"/>
        <a:font script="Jpan" typeface="HGPｺﾞｼｯｸE"/>
        <a:font script="Hang" typeface="HY얕은샘물M"/>
        <a:font script="Hans" typeface="华文仿宋"/>
        <a:font script="Hant" typeface="微軟正黑體"/>
        <a:font script="Arab" typeface="Arial"/>
        <a:font script="Hebr" typeface="Levenim MT"/>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Median">
      <a:fillStyleLst>
        <a:solidFill>
          <a:schemeClr val="phClr"/>
        </a:solidFill>
        <a:solidFill>
          <a:schemeClr val="phClr">
            <a:tint val="50000"/>
          </a:schemeClr>
        </a:solidFill>
        <a:solidFill>
          <a:schemeClr val="phClr"/>
        </a:solidFill>
      </a:fillStyleLst>
      <a:lnStyleLst>
        <a:ln w="10000" cap="flat" cmpd="sng" algn="ctr">
          <a:solidFill>
            <a:schemeClr val="phClr"/>
          </a:solidFill>
          <a:prstDash val="solid"/>
        </a:ln>
        <a:ln w="19050" cap="flat" cmpd="sng" algn="ctr">
          <a:solidFill>
            <a:schemeClr val="phClr"/>
          </a:solidFill>
          <a:prstDash val="solid"/>
        </a:ln>
        <a:ln w="47625" cap="flat" cmpd="dbl" algn="ctr">
          <a:solidFill>
            <a:schemeClr val="phClr"/>
          </a:solidFill>
          <a:prstDash val="solid"/>
        </a:ln>
      </a:lnStyleLst>
      <a:effectStyleLst>
        <a:effectStyle>
          <a:effectLst>
            <a:outerShdw blurRad="38100" dist="30000" dir="5400000" rotWithShape="0">
              <a:srgbClr val="000000">
                <a:alpha val="45000"/>
              </a:srgbClr>
            </a:outerShdw>
          </a:effectLst>
        </a:effectStyle>
        <a:effectStyle>
          <a:effectLst>
            <a:outerShdw blurRad="38100" dist="30000" dir="5400000" rotWithShape="0">
              <a:srgbClr val="000000">
                <a:alpha val="45000"/>
              </a:srgbClr>
            </a:outerShdw>
          </a:effectLst>
        </a:effectStyle>
        <a:effectStyle>
          <a:effectLst>
            <a:outerShdw blurRad="38100" dist="25400" dir="5400000" rotWithShape="0">
              <a:srgbClr val="000000">
                <a:alpha val="35000"/>
              </a:srgbClr>
            </a:outerShdw>
          </a:effectLst>
          <a:scene3d>
            <a:camera prst="isometricTopDown" fov="0">
              <a:rot lat="0" lon="0" rev="0"/>
            </a:camera>
            <a:lightRig rig="balanced" dir="t">
              <a:rot lat="0" lon="0" rev="13800000"/>
            </a:lightRig>
          </a:scene3d>
          <a:sp3d extrusionH="12700" prstMaterial="plastic">
            <a:bevelT w="38100" h="25400" prst="softRound"/>
            <a:contourClr>
              <a:schemeClr val="phClr"/>
            </a:contourClr>
          </a:sp3d>
        </a:effectStyle>
      </a:effectStyleLst>
      <a:bgFillStyleLst>
        <a:solidFill>
          <a:schemeClr val="phClr"/>
        </a:solidFill>
        <a:blipFill>
          <a:blip xmlns:r="http://schemas.openxmlformats.org/officeDocument/2006/relationships" r:embed="rId1">
            <a:duotone>
              <a:schemeClr val="phClr">
                <a:shade val="90000"/>
                <a:satMod val="140000"/>
              </a:schemeClr>
              <a:schemeClr val="phClr">
                <a:satMod val="120000"/>
              </a:schemeClr>
            </a:duotone>
          </a:blip>
          <a:tile tx="0" ty="0" sx="100000" sy="100000" flip="none" algn="tl"/>
        </a:blipFill>
        <a:blipFill>
          <a:blip xmlns:r="http://schemas.openxmlformats.org/officeDocument/2006/relationships" r:embed="rId2">
            <a:duotone>
              <a:schemeClr val="phClr">
                <a:shade val="90000"/>
                <a:satMod val="140000"/>
              </a:schemeClr>
              <a:schemeClr val="phClr">
                <a:satMod val="120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Median</Template>
  <TotalTime>451</TotalTime>
  <Words>1848</Words>
  <Application>Microsoft Office PowerPoint</Application>
  <PresentationFormat>On-screen Show (4:3)</PresentationFormat>
  <Paragraphs>242</Paragraphs>
  <Slides>46</Slides>
  <Notes>5</Notes>
  <HiddenSlides>0</HiddenSlides>
  <MMClips>0</MMClips>
  <ScaleCrop>false</ScaleCrop>
  <HeadingPairs>
    <vt:vector size="4" baseType="variant">
      <vt:variant>
        <vt:lpstr>Theme</vt:lpstr>
      </vt:variant>
      <vt:variant>
        <vt:i4>1</vt:i4>
      </vt:variant>
      <vt:variant>
        <vt:lpstr>Slide Titles</vt:lpstr>
      </vt:variant>
      <vt:variant>
        <vt:i4>46</vt:i4>
      </vt:variant>
    </vt:vector>
  </HeadingPairs>
  <TitlesOfParts>
    <vt:vector size="47" baseType="lpstr">
      <vt:lpstr>Median</vt:lpstr>
      <vt:lpstr>Classroom Environments</vt:lpstr>
      <vt:lpstr>A positive classroom environment??</vt:lpstr>
      <vt:lpstr>Pro Active  &amp; Preventative Environments</vt:lpstr>
      <vt:lpstr>Rights, Rules &amp; Consequences</vt:lpstr>
      <vt:lpstr>Slide 5</vt:lpstr>
      <vt:lpstr>Relationships</vt:lpstr>
      <vt:lpstr>Marzano’s (2003) research states:</vt:lpstr>
      <vt:lpstr>Establishing Rules</vt:lpstr>
      <vt:lpstr>Think Pair Share</vt:lpstr>
      <vt:lpstr>Rules</vt:lpstr>
      <vt:lpstr>Slide 11</vt:lpstr>
      <vt:lpstr>Slide 12</vt:lpstr>
      <vt:lpstr>Slide 13</vt:lpstr>
      <vt:lpstr>Routines &amp; Procedures</vt:lpstr>
      <vt:lpstr>Procedures</vt:lpstr>
      <vt:lpstr>Procedures</vt:lpstr>
      <vt:lpstr>Procedures</vt:lpstr>
      <vt:lpstr>Remember:</vt:lpstr>
      <vt:lpstr>Consequences</vt:lpstr>
      <vt:lpstr>Consequences</vt:lpstr>
      <vt:lpstr>Tips for Using Consequences</vt:lpstr>
      <vt:lpstr>Communication</vt:lpstr>
      <vt:lpstr>Developing good communication</vt:lpstr>
      <vt:lpstr>Students noted...</vt:lpstr>
      <vt:lpstr>Communication</vt:lpstr>
      <vt:lpstr>Examples:</vt:lpstr>
      <vt:lpstr>Inappropriate teacher questions</vt:lpstr>
      <vt:lpstr>Student Engagement</vt:lpstr>
      <vt:lpstr>Keeping Students Engaged</vt:lpstr>
      <vt:lpstr>The Importance of Feedback</vt:lpstr>
      <vt:lpstr>Slide 31</vt:lpstr>
      <vt:lpstr>Slide 32</vt:lpstr>
      <vt:lpstr>Think Pair Share</vt:lpstr>
      <vt:lpstr>Slide 34</vt:lpstr>
      <vt:lpstr>Self Esteem &amp; Achievement</vt:lpstr>
      <vt:lpstr>Is this flawed?</vt:lpstr>
      <vt:lpstr>The Academic –Welfare Dichotomy</vt:lpstr>
      <vt:lpstr>Enhancing Student Achievement &amp; Self Esteem</vt:lpstr>
      <vt:lpstr>2 Dimensions of Parenting, teaching &amp; schooling</vt:lpstr>
      <vt:lpstr>Styles</vt:lpstr>
      <vt:lpstr>Authoritative Teachers are:</vt:lpstr>
      <vt:lpstr>Slide 42</vt:lpstr>
      <vt:lpstr>Therefore:</vt:lpstr>
      <vt:lpstr>Slide 44</vt:lpstr>
      <vt:lpstr>Slide 45</vt:lpstr>
      <vt:lpstr>Slide 46</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Classroom Environments</dc:title>
  <dc:creator>ITS</dc:creator>
  <cp:lastModifiedBy>ITS</cp:lastModifiedBy>
  <cp:revision>45</cp:revision>
  <dcterms:created xsi:type="dcterms:W3CDTF">2011-07-14T01:16:52Z</dcterms:created>
  <dcterms:modified xsi:type="dcterms:W3CDTF">2012-06-21T05:23:05Z</dcterms:modified>
</cp:coreProperties>
</file>